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6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comment1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1"/>
  </p:notesMasterIdLst>
  <p:sldIdLst>
    <p:sldId id="256" r:id="rId2"/>
    <p:sldId id="257" r:id="rId3"/>
    <p:sldId id="280" r:id="rId4"/>
    <p:sldId id="277" r:id="rId5"/>
    <p:sldId id="278" r:id="rId6"/>
    <p:sldId id="262" r:id="rId7"/>
    <p:sldId id="285" r:id="rId8"/>
    <p:sldId id="273" r:id="rId9"/>
    <p:sldId id="271" r:id="rId10"/>
    <p:sldId id="274" r:id="rId11"/>
    <p:sldId id="279" r:id="rId12"/>
    <p:sldId id="286" r:id="rId13"/>
    <p:sldId id="287" r:id="rId14"/>
    <p:sldId id="288" r:id="rId15"/>
    <p:sldId id="265" r:id="rId16"/>
    <p:sldId id="276" r:id="rId17"/>
    <p:sldId id="282" r:id="rId18"/>
    <p:sldId id="28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uad F. Muradov" initials="FFM" lastIdx="12" clrIdx="0">
    <p:extLst>
      <p:ext uri="{19B8F6BF-5375-455C-9EA6-DF929625EA0E}">
        <p15:presenceInfo xmlns:p15="http://schemas.microsoft.com/office/powerpoint/2012/main" userId="S-1-5-21-1110801739-2027734305-2717906184-2281" providerId="AD"/>
      </p:ext>
    </p:extLst>
  </p:cmAuthor>
  <p:cmAuthor id="2" name="Subhan Garayev" initials="SG" lastIdx="25" clrIdx="1">
    <p:extLst>
      <p:ext uri="{19B8F6BF-5375-455C-9EA6-DF929625EA0E}">
        <p15:presenceInfo xmlns:p15="http://schemas.microsoft.com/office/powerpoint/2012/main" userId="S::subhan.garayev@fiu.az::7fe7bce4-d4bd-4548-a560-3713879d71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08T11:48:58.524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E8FAF4-59C7-4072-BDBA-F3201C77A3AD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0"/>
      <dgm:spPr/>
    </dgm:pt>
    <dgm:pt modelId="{E482FBA2-9B87-44F0-9C18-E39850F2FB18}" type="pres">
      <dgm:prSet presAssocID="{6CE8FAF4-59C7-4072-BDBA-F3201C77A3AD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7F578DEC-4164-4AA5-9D5F-901F84A3961B}" type="presOf" srcId="{6CE8FAF4-59C7-4072-BDBA-F3201C77A3AD}" destId="{E482FBA2-9B87-44F0-9C18-E39850F2FB18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6F9797-0E3F-4ACA-9ACD-9FFC1AD06792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2F6A10-4F9A-4E89-A609-6851AAA141CB}">
      <dgm:prSet phldrT="[Text]"/>
      <dgm:spPr/>
      <dgm:t>
        <a:bodyPr/>
        <a:lstStyle/>
        <a:p>
          <a:r>
            <a:rPr lang="az-Latn-AZ" b="1" i="1" dirty="0">
              <a:latin typeface="Arial" panose="020B0604020202020204" pitchFamily="34" charset="0"/>
              <a:cs typeface="Arial" panose="020B0604020202020204" pitchFamily="34" charset="0"/>
            </a:rPr>
            <a:t>Müştəri riskləri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8A8E03-C85E-4F6A-ADD5-BFB2592BE4CB}" type="parTrans" cxnId="{35260CDA-5B53-4A24-A911-A2213FCF81EC}">
      <dgm:prSet/>
      <dgm:spPr/>
      <dgm:t>
        <a:bodyPr/>
        <a:lstStyle/>
        <a:p>
          <a:endParaRPr lang="en-US"/>
        </a:p>
      </dgm:t>
    </dgm:pt>
    <dgm:pt modelId="{76A36B77-530F-454B-8BD7-50FDB11659F0}" type="sibTrans" cxnId="{35260CDA-5B53-4A24-A911-A2213FCF81EC}">
      <dgm:prSet/>
      <dgm:spPr/>
      <dgm:t>
        <a:bodyPr/>
        <a:lstStyle/>
        <a:p>
          <a:endParaRPr lang="en-US"/>
        </a:p>
      </dgm:t>
    </dgm:pt>
    <dgm:pt modelId="{7C2E4FF3-628C-4F34-8028-0AFE225AFFD9}">
      <dgm:prSet phldrT="[Text]"/>
      <dgm:spPr/>
      <dgm:t>
        <a:bodyPr/>
        <a:lstStyle/>
        <a:p>
          <a:r>
            <a:rPr lang="az-Latn-AZ" b="1" i="1" dirty="0">
              <a:latin typeface="Arial" panose="020B0604020202020204" pitchFamily="34" charset="0"/>
              <a:cs typeface="Arial" panose="020B0604020202020204" pitchFamily="34" charset="0"/>
            </a:rPr>
            <a:t>Əməliyyat riskləri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1ACB2-00AD-4B1B-8F54-A6E720F83EF1}" type="parTrans" cxnId="{A06030F9-4EFB-4540-999D-7D716566862D}">
      <dgm:prSet/>
      <dgm:spPr/>
      <dgm:t>
        <a:bodyPr/>
        <a:lstStyle/>
        <a:p>
          <a:endParaRPr lang="en-US"/>
        </a:p>
      </dgm:t>
    </dgm:pt>
    <dgm:pt modelId="{675B38DD-C534-414F-9430-10673B95B1E5}" type="sibTrans" cxnId="{A06030F9-4EFB-4540-999D-7D716566862D}">
      <dgm:prSet/>
      <dgm:spPr/>
      <dgm:t>
        <a:bodyPr/>
        <a:lstStyle/>
        <a:p>
          <a:endParaRPr lang="en-US"/>
        </a:p>
      </dgm:t>
    </dgm:pt>
    <dgm:pt modelId="{198BFF20-BE8C-4B9D-A7D9-82F04126C7BD}">
      <dgm:prSet phldrT="[Text]" custT="1"/>
      <dgm:spPr/>
      <dgm:t>
        <a:bodyPr/>
        <a:lstStyle/>
        <a:p>
          <a:r>
            <a:rPr lang="en-US" sz="1400" b="1" i="1" dirty="0" err="1">
              <a:latin typeface="Arial" panose="020B0604020202020204" pitchFamily="34" charset="0"/>
              <a:cs typeface="Arial" panose="020B0604020202020204" pitchFamily="34" charset="0"/>
            </a:rPr>
            <a:t>Reputasiya</a:t>
          </a:r>
          <a:r>
            <a:rPr lang="az-Latn-AZ" sz="1400" b="1" i="1" dirty="0" err="1">
              <a:latin typeface="Arial" panose="020B0604020202020204" pitchFamily="34" charset="0"/>
              <a:cs typeface="Arial" panose="020B0604020202020204" pitchFamily="34" charset="0"/>
            </a:rPr>
            <a:t>nı</a:t>
          </a:r>
          <a:r>
            <a:rPr lang="az-Latn-AZ" sz="1400" b="1" i="1" dirty="0">
              <a:latin typeface="Arial" panose="020B0604020202020204" pitchFamily="34" charset="0"/>
              <a:cs typeface="Arial" panose="020B0604020202020204" pitchFamily="34" charset="0"/>
            </a:rPr>
            <a:t> zədələyən </a:t>
          </a:r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az-Latn-AZ" sz="1400" b="1" i="1" dirty="0" err="1">
              <a:latin typeface="Arial" panose="020B0604020202020204" pitchFamily="34" charset="0"/>
              <a:cs typeface="Arial" panose="020B0604020202020204" pitchFamily="34" charset="0"/>
            </a:rPr>
            <a:t>lər</a:t>
          </a:r>
          <a:endParaRPr lang="en-US" sz="14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FDCED-8FF4-4ED2-A692-75D4D9C689BC}" type="parTrans" cxnId="{5E21D2A3-D5B0-43C2-B991-B1CEAF6EC402}">
      <dgm:prSet/>
      <dgm:spPr/>
      <dgm:t>
        <a:bodyPr/>
        <a:lstStyle/>
        <a:p>
          <a:endParaRPr lang="en-US"/>
        </a:p>
      </dgm:t>
    </dgm:pt>
    <dgm:pt modelId="{4D06CAB9-FE79-4533-B82C-F3396CB0BCFA}" type="sibTrans" cxnId="{5E21D2A3-D5B0-43C2-B991-B1CEAF6EC402}">
      <dgm:prSet/>
      <dgm:spPr/>
      <dgm:t>
        <a:bodyPr/>
        <a:lstStyle/>
        <a:p>
          <a:endParaRPr lang="en-US"/>
        </a:p>
      </dgm:t>
    </dgm:pt>
    <dgm:pt modelId="{3924A31E-2609-414F-97A2-D3567391C388}">
      <dgm:prSet phldrT="[Text]" custT="1"/>
      <dgm:spPr/>
      <dgm:t>
        <a:bodyPr/>
        <a:lstStyle/>
        <a:p>
          <a:r>
            <a:rPr lang="az-Latn-AZ" sz="1400" b="1" dirty="0">
              <a:latin typeface="Arial" panose="020B0604020202020204" pitchFamily="34" charset="0"/>
              <a:cs typeface="Arial" panose="020B0604020202020204" pitchFamily="34" charset="0"/>
            </a:rPr>
            <a:t>Qanunvericiliyin pozulması riskləri</a:t>
          </a:r>
          <a:endParaRPr lang="en-US" sz="14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D1237-87D7-4F94-8684-100F80D26DDE}" type="parTrans" cxnId="{67F25393-C6C9-4250-BA5E-FA3228CD2CDD}">
      <dgm:prSet/>
      <dgm:spPr/>
      <dgm:t>
        <a:bodyPr/>
        <a:lstStyle/>
        <a:p>
          <a:endParaRPr lang="en-US"/>
        </a:p>
      </dgm:t>
    </dgm:pt>
    <dgm:pt modelId="{87B3B415-6BAB-4C36-B23C-B49F4E46B033}" type="sibTrans" cxnId="{67F25393-C6C9-4250-BA5E-FA3228CD2CDD}">
      <dgm:prSet/>
      <dgm:spPr/>
      <dgm:t>
        <a:bodyPr/>
        <a:lstStyle/>
        <a:p>
          <a:endParaRPr lang="en-US"/>
        </a:p>
      </dgm:t>
    </dgm:pt>
    <dgm:pt modelId="{2E649734-58A1-41B8-92C3-A93049D4EB39}" type="pres">
      <dgm:prSet presAssocID="{9F6F9797-0E3F-4ACA-9ACD-9FFC1AD0679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9700BD8-F6E0-4377-B02C-03D59C77152D}" type="pres">
      <dgm:prSet presAssocID="{C82F6A10-4F9A-4E89-A609-6851AAA141CB}" presName="Accent1" presStyleCnt="0"/>
      <dgm:spPr/>
    </dgm:pt>
    <dgm:pt modelId="{7FCEB976-BA66-4594-A806-67D1D79603E7}" type="pres">
      <dgm:prSet presAssocID="{C82F6A10-4F9A-4E89-A609-6851AAA141CB}" presName="Accent" presStyleLbl="node1" presStyleIdx="0" presStyleCnt="4"/>
      <dgm:spPr/>
    </dgm:pt>
    <dgm:pt modelId="{2958D0B0-F938-41CA-90B0-A0487BD96BCD}" type="pres">
      <dgm:prSet presAssocID="{C82F6A10-4F9A-4E89-A609-6851AAA141CB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79223247-8BD2-4C89-B7BA-60D262528811}" type="pres">
      <dgm:prSet presAssocID="{7C2E4FF3-628C-4F34-8028-0AFE225AFFD9}" presName="Accent2" presStyleCnt="0"/>
      <dgm:spPr/>
    </dgm:pt>
    <dgm:pt modelId="{D68ABCF0-DBA2-40EE-A973-FCA2CEE5B340}" type="pres">
      <dgm:prSet presAssocID="{7C2E4FF3-628C-4F34-8028-0AFE225AFFD9}" presName="Accent" presStyleLbl="node1" presStyleIdx="1" presStyleCnt="4"/>
      <dgm:spPr/>
    </dgm:pt>
    <dgm:pt modelId="{4B6D1111-03A9-473E-B0C2-BEF4A3621C56}" type="pres">
      <dgm:prSet presAssocID="{7C2E4FF3-628C-4F34-8028-0AFE225AFFD9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B15830B7-9F79-4B17-9A7F-DE4B3F20BA88}" type="pres">
      <dgm:prSet presAssocID="{198BFF20-BE8C-4B9D-A7D9-82F04126C7BD}" presName="Accent3" presStyleCnt="0"/>
      <dgm:spPr/>
    </dgm:pt>
    <dgm:pt modelId="{41AA1CA5-9915-4957-9337-055FD099412F}" type="pres">
      <dgm:prSet presAssocID="{198BFF20-BE8C-4B9D-A7D9-82F04126C7BD}" presName="Accent" presStyleLbl="node1" presStyleIdx="2" presStyleCnt="4"/>
      <dgm:spPr/>
    </dgm:pt>
    <dgm:pt modelId="{F650071E-DEEB-43E6-A07E-2A30EFF79E3A}" type="pres">
      <dgm:prSet presAssocID="{198BFF20-BE8C-4B9D-A7D9-82F04126C7BD}" presName="Parent3" presStyleLbl="revTx" presStyleIdx="2" presStyleCnt="4" custScaleX="126322" custScaleY="120212">
        <dgm:presLayoutVars>
          <dgm:chMax val="1"/>
          <dgm:chPref val="1"/>
          <dgm:bulletEnabled val="1"/>
        </dgm:presLayoutVars>
      </dgm:prSet>
      <dgm:spPr/>
    </dgm:pt>
    <dgm:pt modelId="{7F3272A9-7576-4BB8-92E2-A4F4933F5A42}" type="pres">
      <dgm:prSet presAssocID="{3924A31E-2609-414F-97A2-D3567391C388}" presName="Accent4" presStyleCnt="0"/>
      <dgm:spPr/>
    </dgm:pt>
    <dgm:pt modelId="{46E3BAB7-41DF-4199-A669-D4FA00CE7CAB}" type="pres">
      <dgm:prSet presAssocID="{3924A31E-2609-414F-97A2-D3567391C388}" presName="Accent" presStyleLbl="node1" presStyleIdx="3" presStyleCnt="4"/>
      <dgm:spPr/>
    </dgm:pt>
    <dgm:pt modelId="{0D6ACC7D-F84C-4A9E-AF56-ECAE594CBF47}" type="pres">
      <dgm:prSet presAssocID="{3924A31E-2609-414F-97A2-D3567391C388}" presName="Parent4" presStyleLbl="revTx" presStyleIdx="3" presStyleCnt="4" custScaleX="123153" custScaleY="53905">
        <dgm:presLayoutVars>
          <dgm:chMax val="1"/>
          <dgm:chPref val="1"/>
          <dgm:bulletEnabled val="1"/>
        </dgm:presLayoutVars>
      </dgm:prSet>
      <dgm:spPr/>
    </dgm:pt>
  </dgm:ptLst>
  <dgm:cxnLst>
    <dgm:cxn modelId="{348D5205-0AED-448C-A5F5-A0C25DF57A55}" type="presOf" srcId="{3924A31E-2609-414F-97A2-D3567391C388}" destId="{0D6ACC7D-F84C-4A9E-AF56-ECAE594CBF47}" srcOrd="0" destOrd="0" presId="urn:microsoft.com/office/officeart/2009/layout/CircleArrowProcess"/>
    <dgm:cxn modelId="{20858A07-673C-4C5E-9438-0FA258E274D8}" type="presOf" srcId="{198BFF20-BE8C-4B9D-A7D9-82F04126C7BD}" destId="{F650071E-DEEB-43E6-A07E-2A30EFF79E3A}" srcOrd="0" destOrd="0" presId="urn:microsoft.com/office/officeart/2009/layout/CircleArrowProcess"/>
    <dgm:cxn modelId="{10BE9773-A7E9-407F-AE49-B11D2CF5381A}" type="presOf" srcId="{C82F6A10-4F9A-4E89-A609-6851AAA141CB}" destId="{2958D0B0-F938-41CA-90B0-A0487BD96BCD}" srcOrd="0" destOrd="0" presId="urn:microsoft.com/office/officeart/2009/layout/CircleArrowProcess"/>
    <dgm:cxn modelId="{0346A684-AB80-4C99-A2F4-F24D5077DAF5}" type="presOf" srcId="{9F6F9797-0E3F-4ACA-9ACD-9FFC1AD06792}" destId="{2E649734-58A1-41B8-92C3-A93049D4EB39}" srcOrd="0" destOrd="0" presId="urn:microsoft.com/office/officeart/2009/layout/CircleArrowProcess"/>
    <dgm:cxn modelId="{67F25393-C6C9-4250-BA5E-FA3228CD2CDD}" srcId="{9F6F9797-0E3F-4ACA-9ACD-9FFC1AD06792}" destId="{3924A31E-2609-414F-97A2-D3567391C388}" srcOrd="3" destOrd="0" parTransId="{C84D1237-87D7-4F94-8684-100F80D26DDE}" sibTransId="{87B3B415-6BAB-4C36-B23C-B49F4E46B033}"/>
    <dgm:cxn modelId="{5E21D2A3-D5B0-43C2-B991-B1CEAF6EC402}" srcId="{9F6F9797-0E3F-4ACA-9ACD-9FFC1AD06792}" destId="{198BFF20-BE8C-4B9D-A7D9-82F04126C7BD}" srcOrd="2" destOrd="0" parTransId="{B31FDCED-8FF4-4ED2-A692-75D4D9C689BC}" sibTransId="{4D06CAB9-FE79-4533-B82C-F3396CB0BCFA}"/>
    <dgm:cxn modelId="{8E1164AE-AE05-4536-BFF6-37D2A81CDEC7}" type="presOf" srcId="{7C2E4FF3-628C-4F34-8028-0AFE225AFFD9}" destId="{4B6D1111-03A9-473E-B0C2-BEF4A3621C56}" srcOrd="0" destOrd="0" presId="urn:microsoft.com/office/officeart/2009/layout/CircleArrowProcess"/>
    <dgm:cxn modelId="{35260CDA-5B53-4A24-A911-A2213FCF81EC}" srcId="{9F6F9797-0E3F-4ACA-9ACD-9FFC1AD06792}" destId="{C82F6A10-4F9A-4E89-A609-6851AAA141CB}" srcOrd="0" destOrd="0" parTransId="{3D8A8E03-C85E-4F6A-ADD5-BFB2592BE4CB}" sibTransId="{76A36B77-530F-454B-8BD7-50FDB11659F0}"/>
    <dgm:cxn modelId="{A06030F9-4EFB-4540-999D-7D716566862D}" srcId="{9F6F9797-0E3F-4ACA-9ACD-9FFC1AD06792}" destId="{7C2E4FF3-628C-4F34-8028-0AFE225AFFD9}" srcOrd="1" destOrd="0" parTransId="{0011ACB2-00AD-4B1B-8F54-A6E720F83EF1}" sibTransId="{675B38DD-C534-414F-9430-10673B95B1E5}"/>
    <dgm:cxn modelId="{33FA1820-3D2B-4596-B3BC-A215449884C2}" type="presParOf" srcId="{2E649734-58A1-41B8-92C3-A93049D4EB39}" destId="{19700BD8-F6E0-4377-B02C-03D59C77152D}" srcOrd="0" destOrd="0" presId="urn:microsoft.com/office/officeart/2009/layout/CircleArrowProcess"/>
    <dgm:cxn modelId="{D23B9AE5-0772-4CB9-AA3C-AB7CA7054366}" type="presParOf" srcId="{19700BD8-F6E0-4377-B02C-03D59C77152D}" destId="{7FCEB976-BA66-4594-A806-67D1D79603E7}" srcOrd="0" destOrd="0" presId="urn:microsoft.com/office/officeart/2009/layout/CircleArrowProcess"/>
    <dgm:cxn modelId="{C9200DE7-D4D5-49C9-8EAC-FA306BF52AF2}" type="presParOf" srcId="{2E649734-58A1-41B8-92C3-A93049D4EB39}" destId="{2958D0B0-F938-41CA-90B0-A0487BD96BCD}" srcOrd="1" destOrd="0" presId="urn:microsoft.com/office/officeart/2009/layout/CircleArrowProcess"/>
    <dgm:cxn modelId="{9202F022-1C9D-4667-9C2D-DE113CFE002D}" type="presParOf" srcId="{2E649734-58A1-41B8-92C3-A93049D4EB39}" destId="{79223247-8BD2-4C89-B7BA-60D262528811}" srcOrd="2" destOrd="0" presId="urn:microsoft.com/office/officeart/2009/layout/CircleArrowProcess"/>
    <dgm:cxn modelId="{B8885F29-B349-443B-8773-08916C6C155C}" type="presParOf" srcId="{79223247-8BD2-4C89-B7BA-60D262528811}" destId="{D68ABCF0-DBA2-40EE-A973-FCA2CEE5B340}" srcOrd="0" destOrd="0" presId="urn:microsoft.com/office/officeart/2009/layout/CircleArrowProcess"/>
    <dgm:cxn modelId="{FE5DC5EC-2EB7-40F4-AF98-48B44B6155EF}" type="presParOf" srcId="{2E649734-58A1-41B8-92C3-A93049D4EB39}" destId="{4B6D1111-03A9-473E-B0C2-BEF4A3621C56}" srcOrd="3" destOrd="0" presId="urn:microsoft.com/office/officeart/2009/layout/CircleArrowProcess"/>
    <dgm:cxn modelId="{53351BA5-ABF3-4CB4-A627-B59AE717A1E2}" type="presParOf" srcId="{2E649734-58A1-41B8-92C3-A93049D4EB39}" destId="{B15830B7-9F79-4B17-9A7F-DE4B3F20BA88}" srcOrd="4" destOrd="0" presId="urn:microsoft.com/office/officeart/2009/layout/CircleArrowProcess"/>
    <dgm:cxn modelId="{B600AF57-F65F-4976-BEC2-4FA145297C72}" type="presParOf" srcId="{B15830B7-9F79-4B17-9A7F-DE4B3F20BA88}" destId="{41AA1CA5-9915-4957-9337-055FD099412F}" srcOrd="0" destOrd="0" presId="urn:microsoft.com/office/officeart/2009/layout/CircleArrowProcess"/>
    <dgm:cxn modelId="{5930C6BA-406C-40CB-8D6B-9F75B97EA02B}" type="presParOf" srcId="{2E649734-58A1-41B8-92C3-A93049D4EB39}" destId="{F650071E-DEEB-43E6-A07E-2A30EFF79E3A}" srcOrd="5" destOrd="0" presId="urn:microsoft.com/office/officeart/2009/layout/CircleArrowProcess"/>
    <dgm:cxn modelId="{70C43A52-188F-413A-94B1-3F7756BACD90}" type="presParOf" srcId="{2E649734-58A1-41B8-92C3-A93049D4EB39}" destId="{7F3272A9-7576-4BB8-92E2-A4F4933F5A42}" srcOrd="6" destOrd="0" presId="urn:microsoft.com/office/officeart/2009/layout/CircleArrowProcess"/>
    <dgm:cxn modelId="{02F22592-3C52-4138-B46D-E686BE0E5F82}" type="presParOf" srcId="{7F3272A9-7576-4BB8-92E2-A4F4933F5A42}" destId="{46E3BAB7-41DF-4199-A669-D4FA00CE7CAB}" srcOrd="0" destOrd="0" presId="urn:microsoft.com/office/officeart/2009/layout/CircleArrowProcess"/>
    <dgm:cxn modelId="{8A88B529-5AC3-48A9-927D-9E8D59199800}" type="presParOf" srcId="{2E649734-58A1-41B8-92C3-A93049D4EB39}" destId="{0D6ACC7D-F84C-4A9E-AF56-ECAE594CBF47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7798E3-1DA1-44FB-8D5E-41CB060C2AD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6F0C4199-0076-47E8-A6F9-60FBE5FF3EBE}">
      <dgm:prSet phldrT="[Text]" custT="1"/>
      <dgm:spPr/>
      <dgm:t>
        <a:bodyPr/>
        <a:lstStyle/>
        <a:p>
          <a:r>
            <a:rPr lang="az-Latn-A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İnzibati Xətalar Məcəlləsinin </a:t>
          </a:r>
          <a:r>
            <a:rPr lang="az-Latn-AZ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598.7-ci</a:t>
          </a:r>
          <a:r>
            <a:rPr lang="az-Latn-A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maddəsi</a:t>
          </a:r>
          <a:endParaRPr lang="en-US" sz="1400" dirty="0"/>
        </a:p>
      </dgm:t>
    </dgm:pt>
    <dgm:pt modelId="{5EE4C3C3-FC87-45DE-854A-D91B271392A2}" type="parTrans" cxnId="{E9A4968A-F186-4151-A493-6B2525EB657E}">
      <dgm:prSet/>
      <dgm:spPr/>
      <dgm:t>
        <a:bodyPr/>
        <a:lstStyle/>
        <a:p>
          <a:endParaRPr lang="en-US"/>
        </a:p>
      </dgm:t>
    </dgm:pt>
    <dgm:pt modelId="{E27EFCCE-CB3F-4533-87B3-4CEFB92CDBE8}" type="sibTrans" cxnId="{E9A4968A-F186-4151-A493-6B2525EB657E}">
      <dgm:prSet/>
      <dgm:spPr/>
      <dgm:t>
        <a:bodyPr/>
        <a:lstStyle/>
        <a:p>
          <a:endParaRPr lang="en-US"/>
        </a:p>
      </dgm:t>
    </dgm:pt>
    <dgm:pt modelId="{0C19D7E7-1A72-4174-9A6E-E444A7FFC9F2}">
      <dgm:prSet phldrT="[Text]" custT="1"/>
      <dgm:spPr/>
      <dgm:t>
        <a:bodyPr/>
        <a:lstStyle/>
        <a:p>
          <a:r>
            <a:rPr lang="az-Latn-AZ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Hüquqi şəxslər </a:t>
          </a:r>
          <a:r>
            <a:rPr lang="az-Latn-A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səkkiz min manatdan on beş min manatadək </a:t>
          </a:r>
          <a:endParaRPr lang="en-US" sz="1400" dirty="0"/>
        </a:p>
      </dgm:t>
    </dgm:pt>
    <dgm:pt modelId="{D460B681-F1D6-4BDE-A10C-AE30B75B1677}" type="parTrans" cxnId="{EEA12BE3-D8FE-4886-8835-54E756A146E3}">
      <dgm:prSet/>
      <dgm:spPr/>
      <dgm:t>
        <a:bodyPr/>
        <a:lstStyle/>
        <a:p>
          <a:endParaRPr lang="en-US"/>
        </a:p>
      </dgm:t>
    </dgm:pt>
    <dgm:pt modelId="{F0B8C3A6-467D-4542-954E-70615DDFB175}" type="sibTrans" cxnId="{EEA12BE3-D8FE-4886-8835-54E756A146E3}">
      <dgm:prSet/>
      <dgm:spPr/>
      <dgm:t>
        <a:bodyPr/>
        <a:lstStyle/>
        <a:p>
          <a:endParaRPr lang="en-US"/>
        </a:p>
      </dgm:t>
    </dgm:pt>
    <dgm:pt modelId="{F7EE8E40-CC3B-49D5-915C-92D1DD421093}">
      <dgm:prSet phldrT="[Text]" custT="1"/>
      <dgm:spPr/>
      <dgm:t>
        <a:bodyPr/>
        <a:lstStyle/>
        <a:p>
          <a:r>
            <a:rPr lang="az-Latn-AZ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Vəzifəli şəxslər </a:t>
          </a:r>
          <a:r>
            <a:rPr lang="az-Latn-AZ" sz="1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səkkiz yüz manatdan min beş yüz manatadək </a:t>
          </a:r>
          <a:endParaRPr lang="en-US" sz="1400" dirty="0"/>
        </a:p>
      </dgm:t>
    </dgm:pt>
    <dgm:pt modelId="{48246DCB-4E16-4E83-9434-FF4BD2B17B29}" type="parTrans" cxnId="{992D851F-8C1A-4836-8DEC-00AB6C460D91}">
      <dgm:prSet/>
      <dgm:spPr/>
      <dgm:t>
        <a:bodyPr/>
        <a:lstStyle/>
        <a:p>
          <a:endParaRPr lang="en-US"/>
        </a:p>
      </dgm:t>
    </dgm:pt>
    <dgm:pt modelId="{A1562186-7B58-4581-9430-72D2BC44B81E}" type="sibTrans" cxnId="{992D851F-8C1A-4836-8DEC-00AB6C460D91}">
      <dgm:prSet/>
      <dgm:spPr/>
      <dgm:t>
        <a:bodyPr/>
        <a:lstStyle/>
        <a:p>
          <a:endParaRPr lang="en-US"/>
        </a:p>
      </dgm:t>
    </dgm:pt>
    <dgm:pt modelId="{6E136BDB-B6F4-430F-BD5B-D0D4755CB2D1}" type="pres">
      <dgm:prSet presAssocID="{0B7798E3-1DA1-44FB-8D5E-41CB060C2AD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260D5B9-6811-4500-9A5A-0888A1D66539}" type="pres">
      <dgm:prSet presAssocID="{6F0C4199-0076-47E8-A6F9-60FBE5FF3EBE}" presName="gear1" presStyleLbl="node1" presStyleIdx="0" presStyleCnt="3" custScaleX="120170" custScaleY="85014">
        <dgm:presLayoutVars>
          <dgm:chMax val="1"/>
          <dgm:bulletEnabled val="1"/>
        </dgm:presLayoutVars>
      </dgm:prSet>
      <dgm:spPr/>
    </dgm:pt>
    <dgm:pt modelId="{916EF5EB-48B0-49F2-86B5-7E7331950228}" type="pres">
      <dgm:prSet presAssocID="{6F0C4199-0076-47E8-A6F9-60FBE5FF3EBE}" presName="gear1srcNode" presStyleLbl="node1" presStyleIdx="0" presStyleCnt="3"/>
      <dgm:spPr/>
    </dgm:pt>
    <dgm:pt modelId="{D49F1659-187E-4FA1-8AB6-EF6C1AAA7CEA}" type="pres">
      <dgm:prSet presAssocID="{6F0C4199-0076-47E8-A6F9-60FBE5FF3EBE}" presName="gear1dstNode" presStyleLbl="node1" presStyleIdx="0" presStyleCnt="3"/>
      <dgm:spPr/>
    </dgm:pt>
    <dgm:pt modelId="{519E4452-8D6B-439B-BA31-056650956AF8}" type="pres">
      <dgm:prSet presAssocID="{0C19D7E7-1A72-4174-9A6E-E444A7FFC9F2}" presName="gear2" presStyleLbl="node1" presStyleIdx="1" presStyleCnt="3" custScaleX="157585" custScaleY="114830">
        <dgm:presLayoutVars>
          <dgm:chMax val="1"/>
          <dgm:bulletEnabled val="1"/>
        </dgm:presLayoutVars>
      </dgm:prSet>
      <dgm:spPr/>
    </dgm:pt>
    <dgm:pt modelId="{A7E97989-17EC-4C4F-84B4-084A8D6547D6}" type="pres">
      <dgm:prSet presAssocID="{0C19D7E7-1A72-4174-9A6E-E444A7FFC9F2}" presName="gear2srcNode" presStyleLbl="node1" presStyleIdx="1" presStyleCnt="3"/>
      <dgm:spPr/>
    </dgm:pt>
    <dgm:pt modelId="{E5708140-511C-4546-BBBA-3979945C65A6}" type="pres">
      <dgm:prSet presAssocID="{0C19D7E7-1A72-4174-9A6E-E444A7FFC9F2}" presName="gear2dstNode" presStyleLbl="node1" presStyleIdx="1" presStyleCnt="3"/>
      <dgm:spPr/>
    </dgm:pt>
    <dgm:pt modelId="{DB7F6615-0EC9-44D3-8D71-7696119CD618}" type="pres">
      <dgm:prSet presAssocID="{F7EE8E40-CC3B-49D5-915C-92D1DD421093}" presName="gear3" presStyleLbl="node1" presStyleIdx="2" presStyleCnt="3" custScaleX="156772" custScaleY="126246"/>
      <dgm:spPr/>
    </dgm:pt>
    <dgm:pt modelId="{CB4373A2-6460-4B5D-B882-6BCB92A24C9F}" type="pres">
      <dgm:prSet presAssocID="{F7EE8E40-CC3B-49D5-915C-92D1DD42109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F1D065F8-BC89-42F2-BFC7-0704ED983F21}" type="pres">
      <dgm:prSet presAssocID="{F7EE8E40-CC3B-49D5-915C-92D1DD421093}" presName="gear3srcNode" presStyleLbl="node1" presStyleIdx="2" presStyleCnt="3"/>
      <dgm:spPr/>
    </dgm:pt>
    <dgm:pt modelId="{C46C8EE2-F381-4B10-BB81-0CDE04137158}" type="pres">
      <dgm:prSet presAssocID="{F7EE8E40-CC3B-49D5-915C-92D1DD421093}" presName="gear3dstNode" presStyleLbl="node1" presStyleIdx="2" presStyleCnt="3"/>
      <dgm:spPr/>
    </dgm:pt>
    <dgm:pt modelId="{6AA0456A-0B27-4E9C-A8CF-08219749F2D9}" type="pres">
      <dgm:prSet presAssocID="{E27EFCCE-CB3F-4533-87B3-4CEFB92CDBE8}" presName="connector1" presStyleLbl="sibTrans2D1" presStyleIdx="0" presStyleCnt="3"/>
      <dgm:spPr/>
    </dgm:pt>
    <dgm:pt modelId="{A038C43C-351D-4ABA-AFC7-A78E3C7684E1}" type="pres">
      <dgm:prSet presAssocID="{F0B8C3A6-467D-4542-954E-70615DDFB175}" presName="connector2" presStyleLbl="sibTrans2D1" presStyleIdx="1" presStyleCnt="3"/>
      <dgm:spPr/>
    </dgm:pt>
    <dgm:pt modelId="{B7A173B1-A525-4C5F-BD24-4ED0CD6167DC}" type="pres">
      <dgm:prSet presAssocID="{A1562186-7B58-4581-9430-72D2BC44B81E}" presName="connector3" presStyleLbl="sibTrans2D1" presStyleIdx="2" presStyleCnt="3"/>
      <dgm:spPr/>
    </dgm:pt>
  </dgm:ptLst>
  <dgm:cxnLst>
    <dgm:cxn modelId="{DA387104-0BB7-404A-B990-B83587CF9811}" type="presOf" srcId="{6F0C4199-0076-47E8-A6F9-60FBE5FF3EBE}" destId="{5260D5B9-6811-4500-9A5A-0888A1D66539}" srcOrd="0" destOrd="0" presId="urn:microsoft.com/office/officeart/2005/8/layout/gear1"/>
    <dgm:cxn modelId="{4E6F0509-13A8-4DF9-BCAB-B3852EA46A35}" type="presOf" srcId="{F0B8C3A6-467D-4542-954E-70615DDFB175}" destId="{A038C43C-351D-4ABA-AFC7-A78E3C7684E1}" srcOrd="0" destOrd="0" presId="urn:microsoft.com/office/officeart/2005/8/layout/gear1"/>
    <dgm:cxn modelId="{992D851F-8C1A-4836-8DEC-00AB6C460D91}" srcId="{0B7798E3-1DA1-44FB-8D5E-41CB060C2AD9}" destId="{F7EE8E40-CC3B-49D5-915C-92D1DD421093}" srcOrd="2" destOrd="0" parTransId="{48246DCB-4E16-4E83-9434-FF4BD2B17B29}" sibTransId="{A1562186-7B58-4581-9430-72D2BC44B81E}"/>
    <dgm:cxn modelId="{66360C3F-FF57-48DB-B33C-4BA839278E89}" type="presOf" srcId="{6F0C4199-0076-47E8-A6F9-60FBE5FF3EBE}" destId="{916EF5EB-48B0-49F2-86B5-7E7331950228}" srcOrd="1" destOrd="0" presId="urn:microsoft.com/office/officeart/2005/8/layout/gear1"/>
    <dgm:cxn modelId="{EBEA5443-375F-4D84-9F55-92232120EADD}" type="presOf" srcId="{F7EE8E40-CC3B-49D5-915C-92D1DD421093}" destId="{DB7F6615-0EC9-44D3-8D71-7696119CD618}" srcOrd="0" destOrd="0" presId="urn:microsoft.com/office/officeart/2005/8/layout/gear1"/>
    <dgm:cxn modelId="{9DC1F545-D079-4505-861A-5152D501D516}" type="presOf" srcId="{0C19D7E7-1A72-4174-9A6E-E444A7FFC9F2}" destId="{E5708140-511C-4546-BBBA-3979945C65A6}" srcOrd="2" destOrd="0" presId="urn:microsoft.com/office/officeart/2005/8/layout/gear1"/>
    <dgm:cxn modelId="{6C4D7C67-AFCC-42BA-87FC-4896A16D0933}" type="presOf" srcId="{A1562186-7B58-4581-9430-72D2BC44B81E}" destId="{B7A173B1-A525-4C5F-BD24-4ED0CD6167DC}" srcOrd="0" destOrd="0" presId="urn:microsoft.com/office/officeart/2005/8/layout/gear1"/>
    <dgm:cxn modelId="{5FFFF578-1449-4E3D-93A9-B10CB9F5264B}" type="presOf" srcId="{6F0C4199-0076-47E8-A6F9-60FBE5FF3EBE}" destId="{D49F1659-187E-4FA1-8AB6-EF6C1AAA7CEA}" srcOrd="2" destOrd="0" presId="urn:microsoft.com/office/officeart/2005/8/layout/gear1"/>
    <dgm:cxn modelId="{AB23B887-9CD3-4CB3-AE84-C46E453016F2}" type="presOf" srcId="{0C19D7E7-1A72-4174-9A6E-E444A7FFC9F2}" destId="{A7E97989-17EC-4C4F-84B4-084A8D6547D6}" srcOrd="1" destOrd="0" presId="urn:microsoft.com/office/officeart/2005/8/layout/gear1"/>
    <dgm:cxn modelId="{0B6DBB88-3A9C-40E5-B1C8-EEEC113B2989}" type="presOf" srcId="{F7EE8E40-CC3B-49D5-915C-92D1DD421093}" destId="{CB4373A2-6460-4B5D-B882-6BCB92A24C9F}" srcOrd="1" destOrd="0" presId="urn:microsoft.com/office/officeart/2005/8/layout/gear1"/>
    <dgm:cxn modelId="{E9A4968A-F186-4151-A493-6B2525EB657E}" srcId="{0B7798E3-1DA1-44FB-8D5E-41CB060C2AD9}" destId="{6F0C4199-0076-47E8-A6F9-60FBE5FF3EBE}" srcOrd="0" destOrd="0" parTransId="{5EE4C3C3-FC87-45DE-854A-D91B271392A2}" sibTransId="{E27EFCCE-CB3F-4533-87B3-4CEFB92CDBE8}"/>
    <dgm:cxn modelId="{DD20B394-4194-4E35-A2BD-2B1B70109247}" type="presOf" srcId="{F7EE8E40-CC3B-49D5-915C-92D1DD421093}" destId="{C46C8EE2-F381-4B10-BB81-0CDE04137158}" srcOrd="3" destOrd="0" presId="urn:microsoft.com/office/officeart/2005/8/layout/gear1"/>
    <dgm:cxn modelId="{8141F2B9-9D18-4A3A-ADA4-314DDAA2002D}" type="presOf" srcId="{0C19D7E7-1A72-4174-9A6E-E444A7FFC9F2}" destId="{519E4452-8D6B-439B-BA31-056650956AF8}" srcOrd="0" destOrd="0" presId="urn:microsoft.com/office/officeart/2005/8/layout/gear1"/>
    <dgm:cxn modelId="{48801EC2-084C-4675-96FD-A0DD29B048FF}" type="presOf" srcId="{E27EFCCE-CB3F-4533-87B3-4CEFB92CDBE8}" destId="{6AA0456A-0B27-4E9C-A8CF-08219749F2D9}" srcOrd="0" destOrd="0" presId="urn:microsoft.com/office/officeart/2005/8/layout/gear1"/>
    <dgm:cxn modelId="{070EBDE0-DA2B-4696-9C3E-6E37CE965201}" type="presOf" srcId="{F7EE8E40-CC3B-49D5-915C-92D1DD421093}" destId="{F1D065F8-BC89-42F2-BFC7-0704ED983F21}" srcOrd="2" destOrd="0" presId="urn:microsoft.com/office/officeart/2005/8/layout/gear1"/>
    <dgm:cxn modelId="{EEA12BE3-D8FE-4886-8835-54E756A146E3}" srcId="{0B7798E3-1DA1-44FB-8D5E-41CB060C2AD9}" destId="{0C19D7E7-1A72-4174-9A6E-E444A7FFC9F2}" srcOrd="1" destOrd="0" parTransId="{D460B681-F1D6-4BDE-A10C-AE30B75B1677}" sibTransId="{F0B8C3A6-467D-4542-954E-70615DDFB175}"/>
    <dgm:cxn modelId="{250651E5-6535-4F80-9D27-B9EA20C864D3}" type="presOf" srcId="{0B7798E3-1DA1-44FB-8D5E-41CB060C2AD9}" destId="{6E136BDB-B6F4-430F-BD5B-D0D4755CB2D1}" srcOrd="0" destOrd="0" presId="urn:microsoft.com/office/officeart/2005/8/layout/gear1"/>
    <dgm:cxn modelId="{AB3E6868-0274-49E1-AEEA-9EA9463F8141}" type="presParOf" srcId="{6E136BDB-B6F4-430F-BD5B-D0D4755CB2D1}" destId="{5260D5B9-6811-4500-9A5A-0888A1D66539}" srcOrd="0" destOrd="0" presId="urn:microsoft.com/office/officeart/2005/8/layout/gear1"/>
    <dgm:cxn modelId="{E3DADB69-DECD-4E6E-B46B-08AC815CF600}" type="presParOf" srcId="{6E136BDB-B6F4-430F-BD5B-D0D4755CB2D1}" destId="{916EF5EB-48B0-49F2-86B5-7E7331950228}" srcOrd="1" destOrd="0" presId="urn:microsoft.com/office/officeart/2005/8/layout/gear1"/>
    <dgm:cxn modelId="{7151E4B5-43F4-4CB0-99D0-91E10ADAE8E8}" type="presParOf" srcId="{6E136BDB-B6F4-430F-BD5B-D0D4755CB2D1}" destId="{D49F1659-187E-4FA1-8AB6-EF6C1AAA7CEA}" srcOrd="2" destOrd="0" presId="urn:microsoft.com/office/officeart/2005/8/layout/gear1"/>
    <dgm:cxn modelId="{E0E5D2E8-0E38-4FAC-8F77-41507D0B5B43}" type="presParOf" srcId="{6E136BDB-B6F4-430F-BD5B-D0D4755CB2D1}" destId="{519E4452-8D6B-439B-BA31-056650956AF8}" srcOrd="3" destOrd="0" presId="urn:microsoft.com/office/officeart/2005/8/layout/gear1"/>
    <dgm:cxn modelId="{3E1ED6A5-4927-424E-A60D-1961BF11B832}" type="presParOf" srcId="{6E136BDB-B6F4-430F-BD5B-D0D4755CB2D1}" destId="{A7E97989-17EC-4C4F-84B4-084A8D6547D6}" srcOrd="4" destOrd="0" presId="urn:microsoft.com/office/officeart/2005/8/layout/gear1"/>
    <dgm:cxn modelId="{B4986F7F-A84F-4ED0-A3A4-99B4522BDD6F}" type="presParOf" srcId="{6E136BDB-B6F4-430F-BD5B-D0D4755CB2D1}" destId="{E5708140-511C-4546-BBBA-3979945C65A6}" srcOrd="5" destOrd="0" presId="urn:microsoft.com/office/officeart/2005/8/layout/gear1"/>
    <dgm:cxn modelId="{BAF15592-4EB2-44A1-B39E-3A984AC0F6DE}" type="presParOf" srcId="{6E136BDB-B6F4-430F-BD5B-D0D4755CB2D1}" destId="{DB7F6615-0EC9-44D3-8D71-7696119CD618}" srcOrd="6" destOrd="0" presId="urn:microsoft.com/office/officeart/2005/8/layout/gear1"/>
    <dgm:cxn modelId="{A3654A10-8A45-4719-8DDA-CAD42D911105}" type="presParOf" srcId="{6E136BDB-B6F4-430F-BD5B-D0D4755CB2D1}" destId="{CB4373A2-6460-4B5D-B882-6BCB92A24C9F}" srcOrd="7" destOrd="0" presId="urn:microsoft.com/office/officeart/2005/8/layout/gear1"/>
    <dgm:cxn modelId="{850F2B40-5AB2-4BE5-AAB4-0D7F0083084F}" type="presParOf" srcId="{6E136BDB-B6F4-430F-BD5B-D0D4755CB2D1}" destId="{F1D065F8-BC89-42F2-BFC7-0704ED983F21}" srcOrd="8" destOrd="0" presId="urn:microsoft.com/office/officeart/2005/8/layout/gear1"/>
    <dgm:cxn modelId="{45BB830F-02B0-4766-A08D-63DE27654F31}" type="presParOf" srcId="{6E136BDB-B6F4-430F-BD5B-D0D4755CB2D1}" destId="{C46C8EE2-F381-4B10-BB81-0CDE04137158}" srcOrd="9" destOrd="0" presId="urn:microsoft.com/office/officeart/2005/8/layout/gear1"/>
    <dgm:cxn modelId="{01D6DEF1-CD04-4CC6-AFD6-8315E7213B75}" type="presParOf" srcId="{6E136BDB-B6F4-430F-BD5B-D0D4755CB2D1}" destId="{6AA0456A-0B27-4E9C-A8CF-08219749F2D9}" srcOrd="10" destOrd="0" presId="urn:microsoft.com/office/officeart/2005/8/layout/gear1"/>
    <dgm:cxn modelId="{77F4C196-A04F-4230-AE62-D0CFD5DF66C4}" type="presParOf" srcId="{6E136BDB-B6F4-430F-BD5B-D0D4755CB2D1}" destId="{A038C43C-351D-4ABA-AFC7-A78E3C7684E1}" srcOrd="11" destOrd="0" presId="urn:microsoft.com/office/officeart/2005/8/layout/gear1"/>
    <dgm:cxn modelId="{A28D65A5-C6AD-4B36-9713-249315EAE69D}" type="presParOf" srcId="{6E136BDB-B6F4-430F-BD5B-D0D4755CB2D1}" destId="{B7A173B1-A525-4C5F-BD24-4ED0CD6167D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EB976-BA66-4594-A806-67D1D79603E7}">
      <dsp:nvSpPr>
        <dsp:cNvPr id="0" name=""/>
        <dsp:cNvSpPr/>
      </dsp:nvSpPr>
      <dsp:spPr>
        <a:xfrm>
          <a:off x="3834533" y="0"/>
          <a:ext cx="1801781" cy="180196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8D0B0-F938-41CA-90B0-A0487BD96BCD}">
      <dsp:nvSpPr>
        <dsp:cNvPr id="0" name=""/>
        <dsp:cNvSpPr/>
      </dsp:nvSpPr>
      <dsp:spPr>
        <a:xfrm>
          <a:off x="4232338" y="652262"/>
          <a:ext cx="1005495" cy="502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Müştəri riskləri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2338" y="652262"/>
        <a:ext cx="1005495" cy="502695"/>
      </dsp:txXfrm>
    </dsp:sp>
    <dsp:sp modelId="{D68ABCF0-DBA2-40EE-A973-FCA2CEE5B340}">
      <dsp:nvSpPr>
        <dsp:cNvPr id="0" name=""/>
        <dsp:cNvSpPr/>
      </dsp:nvSpPr>
      <dsp:spPr>
        <a:xfrm>
          <a:off x="3333982" y="1035496"/>
          <a:ext cx="1801781" cy="180196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D1111-03A9-473E-B0C2-BEF4A3621C56}">
      <dsp:nvSpPr>
        <dsp:cNvPr id="0" name=""/>
        <dsp:cNvSpPr/>
      </dsp:nvSpPr>
      <dsp:spPr>
        <a:xfrm>
          <a:off x="3729759" y="1689670"/>
          <a:ext cx="1005495" cy="502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600" b="1" i="1" kern="1200" dirty="0">
              <a:latin typeface="Arial" panose="020B0604020202020204" pitchFamily="34" charset="0"/>
              <a:cs typeface="Arial" panose="020B0604020202020204" pitchFamily="34" charset="0"/>
            </a:rPr>
            <a:t>Əməliyyat riskləri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29759" y="1689670"/>
        <a:ext cx="1005495" cy="502695"/>
      </dsp:txXfrm>
    </dsp:sp>
    <dsp:sp modelId="{41AA1CA5-9915-4957-9337-055FD099412F}">
      <dsp:nvSpPr>
        <dsp:cNvPr id="0" name=""/>
        <dsp:cNvSpPr/>
      </dsp:nvSpPr>
      <dsp:spPr>
        <a:xfrm>
          <a:off x="3834533" y="2074815"/>
          <a:ext cx="1801781" cy="1801964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0071E-DEEB-43E6-A07E-2A30EFF79E3A}">
      <dsp:nvSpPr>
        <dsp:cNvPr id="0" name=""/>
        <dsp:cNvSpPr/>
      </dsp:nvSpPr>
      <dsp:spPr>
        <a:xfrm>
          <a:off x="4100004" y="2676275"/>
          <a:ext cx="1270162" cy="604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Reputasiya</a:t>
          </a:r>
          <a:r>
            <a:rPr lang="az-Latn-AZ" sz="1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nı</a:t>
          </a:r>
          <a:r>
            <a:rPr lang="az-Latn-AZ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 zədələyən </a:t>
          </a: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az-Latn-AZ" sz="1400" b="1" i="1" kern="1200" dirty="0" err="1">
              <a:latin typeface="Arial" panose="020B0604020202020204" pitchFamily="34" charset="0"/>
              <a:cs typeface="Arial" panose="020B0604020202020204" pitchFamily="34" charset="0"/>
            </a:rPr>
            <a:t>lər</a:t>
          </a:r>
          <a:endParaRPr lang="en-US" sz="14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00004" y="2676275"/>
        <a:ext cx="1270162" cy="604300"/>
      </dsp:txXfrm>
    </dsp:sp>
    <dsp:sp modelId="{46E3BAB7-41DF-4199-A669-D4FA00CE7CAB}">
      <dsp:nvSpPr>
        <dsp:cNvPr id="0" name=""/>
        <dsp:cNvSpPr/>
      </dsp:nvSpPr>
      <dsp:spPr>
        <a:xfrm>
          <a:off x="3462415" y="3229773"/>
          <a:ext cx="1547956" cy="1548705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ACC7D-F84C-4A9E-AF56-ECAE594CBF47}">
      <dsp:nvSpPr>
        <dsp:cNvPr id="0" name=""/>
        <dsp:cNvSpPr/>
      </dsp:nvSpPr>
      <dsp:spPr>
        <a:xfrm>
          <a:off x="3613357" y="3880344"/>
          <a:ext cx="1238298" cy="270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400" b="1" kern="1200" dirty="0">
              <a:latin typeface="Arial" panose="020B0604020202020204" pitchFamily="34" charset="0"/>
              <a:cs typeface="Arial" panose="020B0604020202020204" pitchFamily="34" charset="0"/>
            </a:rPr>
            <a:t>Qanunvericiliyin pozulması riskləri</a:t>
          </a:r>
          <a:endParaRPr lang="en-US" sz="14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13357" y="3880344"/>
        <a:ext cx="1238298" cy="270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0D5B9-6811-4500-9A5A-0888A1D66539}">
      <dsp:nvSpPr>
        <dsp:cNvPr id="0" name=""/>
        <dsp:cNvSpPr/>
      </dsp:nvSpPr>
      <dsp:spPr>
        <a:xfrm>
          <a:off x="4545081" y="2516075"/>
          <a:ext cx="3060784" cy="2165345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İnzibati Xətalar Məcəlləsinin </a:t>
          </a:r>
          <a:r>
            <a:rPr lang="az-Latn-AZ" sz="1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598.7-ci</a:t>
          </a:r>
          <a:r>
            <a:rPr lang="az-Latn-AZ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maddəsi</a:t>
          </a:r>
          <a:endParaRPr lang="en-US" sz="1400" kern="1200" dirty="0"/>
        </a:p>
      </dsp:txBody>
      <dsp:txXfrm>
        <a:off x="5093511" y="3023297"/>
        <a:ext cx="1963924" cy="1113032"/>
      </dsp:txXfrm>
    </dsp:sp>
    <dsp:sp modelId="{519E4452-8D6B-439B-BA31-056650956AF8}">
      <dsp:nvSpPr>
        <dsp:cNvPr id="0" name=""/>
        <dsp:cNvSpPr/>
      </dsp:nvSpPr>
      <dsp:spPr>
        <a:xfrm>
          <a:off x="2786681" y="1585841"/>
          <a:ext cx="2919099" cy="212710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Hüquqi şəxslər </a:t>
          </a:r>
          <a:r>
            <a:rPr lang="az-Latn-AZ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səkkiz min manatdan on beş min manatadək </a:t>
          </a:r>
          <a:endParaRPr lang="en-US" sz="1400" kern="1200" dirty="0"/>
        </a:p>
      </dsp:txBody>
      <dsp:txXfrm>
        <a:off x="3437312" y="2124583"/>
        <a:ext cx="1617837" cy="1049623"/>
      </dsp:txXfrm>
    </dsp:sp>
    <dsp:sp modelId="{DB7F6615-0EC9-44D3-8D71-7696119CD618}">
      <dsp:nvSpPr>
        <dsp:cNvPr id="0" name=""/>
        <dsp:cNvSpPr/>
      </dsp:nvSpPr>
      <dsp:spPr>
        <a:xfrm rot="20700000">
          <a:off x="3740970" y="308449"/>
          <a:ext cx="3048157" cy="208853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Vəzifəli şəxslər </a:t>
          </a:r>
          <a:r>
            <a:rPr lang="az-Latn-AZ" sz="1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səkkiz yüz manatdan min beş yüz manatadək </a:t>
          </a:r>
          <a:endParaRPr lang="en-US" sz="1400" kern="1200" dirty="0"/>
        </a:p>
      </dsp:txBody>
      <dsp:txXfrm rot="-20700000">
        <a:off x="4466438" y="709608"/>
        <a:ext cx="1597221" cy="1286217"/>
      </dsp:txXfrm>
    </dsp:sp>
    <dsp:sp modelId="{6AA0456A-0B27-4E9C-A8CF-08219749F2D9}">
      <dsp:nvSpPr>
        <dsp:cNvPr id="0" name=""/>
        <dsp:cNvSpPr/>
      </dsp:nvSpPr>
      <dsp:spPr>
        <a:xfrm>
          <a:off x="4610919" y="1938134"/>
          <a:ext cx="3260218" cy="3260218"/>
        </a:xfrm>
        <a:prstGeom prst="circularArrow">
          <a:avLst>
            <a:gd name="adj1" fmla="val 4687"/>
            <a:gd name="adj2" fmla="val 299029"/>
            <a:gd name="adj3" fmla="val 2525700"/>
            <a:gd name="adj4" fmla="val 1584088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8C43C-351D-4ABA-AFC7-A78E3C7684E1}">
      <dsp:nvSpPr>
        <dsp:cNvPr id="0" name=""/>
        <dsp:cNvSpPr/>
      </dsp:nvSpPr>
      <dsp:spPr>
        <a:xfrm>
          <a:off x="2991977" y="1311457"/>
          <a:ext cx="2368752" cy="236875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173B1-A525-4C5F-BD24-4ED0CD6167DC}">
      <dsp:nvSpPr>
        <dsp:cNvPr id="0" name=""/>
        <dsp:cNvSpPr/>
      </dsp:nvSpPr>
      <dsp:spPr>
        <a:xfrm>
          <a:off x="3937742" y="45810"/>
          <a:ext cx="2553992" cy="25539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7F3B-5D78-4B5F-A038-B5493B783392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9986B-28CE-4C07-9AF0-89744DF2A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03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4F3B3-6783-49FE-A804-A71BFE7DB7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49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89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8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21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9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12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3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4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9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0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7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0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067F5-E262-4552-900F-F27DE88403A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0E52DA-51F1-408A-A456-0FF2870C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4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-qanun.az/framework/53642" TargetMode="Externa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9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ms.fiu.az/" TargetMode="Externa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comments" Target="../comments/commen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-qanun.az/framework/53362" TargetMode="Externa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3D6115-5499-4777-BCCD-9897C4884A48}"/>
              </a:ext>
            </a:extLst>
          </p:cNvPr>
          <p:cNvSpPr/>
          <p:nvPr/>
        </p:nvSpPr>
        <p:spPr>
          <a:xfrm>
            <a:off x="1917289" y="127819"/>
            <a:ext cx="10087897" cy="5368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Azərbaycan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Respublikasında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hüquq məsləhəti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xidmətləri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göstərən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şəxslərin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müştərilərinin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və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onların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həyata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keçirdikləri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əməliyyatların</a:t>
            </a:r>
            <a:r>
              <a:rPr lang="az-Latn-AZ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ın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ƏL/TM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riskləri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baxımından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monitorinqinə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dair</a:t>
            </a:r>
            <a:endParaRPr lang="az-Latn-AZ" sz="20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TƏLİMAT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A8AB47-52E4-462B-8069-31AA6BFA4023}"/>
              </a:ext>
            </a:extLst>
          </p:cNvPr>
          <p:cNvSpPr/>
          <p:nvPr/>
        </p:nvSpPr>
        <p:spPr>
          <a:xfrm>
            <a:off x="3372464" y="2880853"/>
            <a:ext cx="5594555" cy="233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az-Latn-AZ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az-Latn-AZ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az-Latn-AZ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CDE83-A5D6-46DA-B2DF-8D60F1F2C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157FB3-9634-4C00-8F69-B0DDF281A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5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720080-2049-49E4-BFC4-1C8DD665869A}"/>
              </a:ext>
            </a:extLst>
          </p:cNvPr>
          <p:cNvSpPr/>
          <p:nvPr/>
        </p:nvSpPr>
        <p:spPr>
          <a:xfrm>
            <a:off x="2379406" y="306314"/>
            <a:ext cx="98125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z-Latn-A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az-Latn-AZ" sz="3600" b="1" dirty="0">
                <a:latin typeface="Arial" panose="020B0604020202020204" pitchFamily="34" charset="0"/>
                <a:cs typeface="Arial" panose="020B0604020202020204" pitchFamily="34" charset="0"/>
              </a:rPr>
              <a:t>6. Daxili nəzarət proqramı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4A0EF-553F-4C3E-844E-E98F220B2CEE}"/>
              </a:ext>
            </a:extLst>
          </p:cNvPr>
          <p:cNvSpPr/>
          <p:nvPr/>
        </p:nvSpPr>
        <p:spPr>
          <a:xfrm>
            <a:off x="1691146" y="3745983"/>
            <a:ext cx="10176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E4548-E207-45D2-8AED-230F6B258B60}"/>
              </a:ext>
            </a:extLst>
          </p:cNvPr>
          <p:cNvSpPr/>
          <p:nvPr/>
        </p:nvSpPr>
        <p:spPr>
          <a:xfrm>
            <a:off x="1691146" y="2566219"/>
            <a:ext cx="1027471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C4532-13AF-4743-9C29-B9B4CD3E4F27}"/>
              </a:ext>
            </a:extLst>
          </p:cNvPr>
          <p:cNvSpPr/>
          <p:nvPr/>
        </p:nvSpPr>
        <p:spPr>
          <a:xfrm>
            <a:off x="1504335" y="1651818"/>
            <a:ext cx="10461521" cy="5361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Hüquq məsləhəti </a:t>
            </a:r>
            <a:r>
              <a:rPr lang="en-US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xidmətləri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göstərən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şəxslər</a:t>
            </a:r>
            <a:r>
              <a:rPr lang="az-Latn-AZ" sz="1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müəyyən edilmiş risklərə, fəaliyyətlərinin miqyasına və xüsusiyyətlərinə uyğun olaraq ƏL/TMM üzrə daxili nəzarət proqramı </a:t>
            </a:r>
            <a:r>
              <a:rPr lang="az-Latn-AZ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aşağıdakılardan</a:t>
            </a:r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ibarət olmalıdır:</a:t>
            </a:r>
          </a:p>
          <a:p>
            <a:pPr indent="354013" algn="just">
              <a:lnSpc>
                <a:spcPct val="150000"/>
              </a:lnSpc>
            </a:pPr>
            <a:endParaRPr lang="az-Latn-AZ" sz="1600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Daxili qayda və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prosedurların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nəzarət mexanizmlərinin və onların inkişaf planlarının təsdiq edilməsi;</a:t>
            </a:r>
            <a:endParaRPr lang="az-Latn-AZ" sz="14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Rəhbərlik səviyyəsində məsul şəxsin və məsul şəxs olmadıqda onu əvəz edən şəxsin müəyyən edilməsi də daxil olmaqla,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leqallaşdırmaya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terrorçuluğa qarşı tələblərə müstəqil və effektiv riayət sisteminin təşkil edilməsi;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İşəgötürmə prosesində yüksək peşəkarlıq və vətəndaş qüsursuzluğu tələblərinin təmin edilməsi məqsədilə yoxlama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prosedurlarının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təsdiq edilməsi və işçilərin davamlı qaydada təlimlərə cəlb edilməsi;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Mövcud sistemin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səmərəliliyini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daxili audit standartları əsasında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qiymətləndirən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müstəqil audit mexanizminin təşkil edilməsi.</a:t>
            </a:r>
          </a:p>
          <a:p>
            <a:pPr algn="just">
              <a:lnSpc>
                <a:spcPct val="150000"/>
              </a:lnSpc>
            </a:pPr>
            <a:endParaRPr lang="az-Latn-AZ" sz="1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Qeyd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Ətraflı məlumatı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3-21-28/3-6-6/2023 - “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Öhdəlik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daşıyan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şəxslərin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daxili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nəzarət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proqramının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cavab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verməli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olduğu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minimum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Tələblər”in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təsdiq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edilməsi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barədə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(e-qanun.az)</a:t>
            </a:r>
            <a:r>
              <a:rPr lang="az-Latn-AZ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linki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vasitəsilə keçid edərək əldə etmək olar.</a:t>
            </a:r>
            <a:endParaRPr lang="az-Latn-AZ" sz="1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B65D22-92ED-4255-95DD-E5F2A70EE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FB6FB-4D43-46E2-BEEF-6DE2F48981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61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720080-2049-49E4-BFC4-1C8DD665869A}"/>
              </a:ext>
            </a:extLst>
          </p:cNvPr>
          <p:cNvSpPr/>
          <p:nvPr/>
        </p:nvSpPr>
        <p:spPr>
          <a:xfrm>
            <a:off x="0" y="239736"/>
            <a:ext cx="1201501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az-Latn-AZ" sz="2800" b="1" dirty="0">
                <a:latin typeface="Arial" panose="020B0604020202020204" pitchFamily="34" charset="0"/>
                <a:cs typeface="Arial" panose="020B0604020202020204" pitchFamily="34" charset="0"/>
              </a:rPr>
              <a:t>7. MÜSTƏQİL AUDİT MEXANİZMİNƏ DAİR    </a:t>
            </a:r>
          </a:p>
          <a:p>
            <a:pPr algn="ctr"/>
            <a:r>
              <a:rPr lang="az-Latn-AZ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TƏLƏBLƏR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74A0EF-553F-4C3E-844E-E98F220B2CEE}"/>
              </a:ext>
            </a:extLst>
          </p:cNvPr>
          <p:cNvSpPr/>
          <p:nvPr/>
        </p:nvSpPr>
        <p:spPr>
          <a:xfrm>
            <a:off x="1691146" y="3745983"/>
            <a:ext cx="101763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CE4548-E207-45D2-8AED-230F6B258B60}"/>
              </a:ext>
            </a:extLst>
          </p:cNvPr>
          <p:cNvSpPr/>
          <p:nvPr/>
        </p:nvSpPr>
        <p:spPr>
          <a:xfrm>
            <a:off x="1691146" y="2566219"/>
            <a:ext cx="1027471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1C4532-13AF-4743-9C29-B9B4CD3E4F27}"/>
              </a:ext>
            </a:extLst>
          </p:cNvPr>
          <p:cNvSpPr/>
          <p:nvPr/>
        </p:nvSpPr>
        <p:spPr>
          <a:xfrm>
            <a:off x="1425677" y="1444988"/>
            <a:ext cx="10540179" cy="547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az-Latn-AZ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üquq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məsləhəti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Qanunun tələblərinin, ƏL/TMM sahəsində digər hüquqi aktların və daxili nəzarət proqramı çərçivəsində qəbul olunmuş daxili qayda,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prosedurlar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nəzarət mexanizmlərinin tətbiq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olunmasının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səmərəliliyini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qiymətləndirən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müstəqil audit mexanizminə malik olmalı və ya audit funksionallığını kənar audit təşkilatları tərəfindən həyata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keçirməlidirlər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354013" algn="just">
              <a:lnSpc>
                <a:spcPct val="150000"/>
              </a:lnSpc>
            </a:pPr>
            <a:r>
              <a:rPr lang="az-Latn-AZ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Müstəqil auditin məqsəd və vəzifələri </a:t>
            </a:r>
            <a:r>
              <a:rPr lang="az-Latn-AZ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aşağıdakılardan</a:t>
            </a:r>
            <a:r>
              <a:rPr lang="az-Latn-AZ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ibarətdir: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Öhdəlik daşıyan şəxsin ayrı-ayrı əməkdaşları və struktur bölmələri (olduğu təqdirdə) tərəfindən icra olunan əməliyyatların Qanunun və Qanunla tələb olunan aktların tələblərinə uyğun olaraq həyata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keçirilməsini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müvafiq halda monitorinq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olunmasını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təmin etmək;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Öhdəlik daşıyan şəxsin işçiləri tərəfindən Qanunun və Qanunla tələb olunan aktların tələblərinin pozulması faktlarını aşkar etmək və yol verilmiş qanun pozuntularını araşdırmaq;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Qanunun tələblərinin tətbiqindəki potensial səhvlərin və nöqsanların vaxtında aşkar edilməsi və bununla bağlı risklərin minimuma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endirilməsi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Aparılmış yoxlamaların nəticələri və aşkar edilmiş hər bir faktın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sənədləşdirilməsini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təmin etmək;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Aşkar edilmiş yeni risklər, nöqsan və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çatışmazlıqlar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onların aradan qaldırılması barədə vaxtında ÖDŞ-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rəhbərliyinə məlumat vermək;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Öhdəlik daşıyan şəxsin işçiləri tərəfindən Qanunun və Qanunla tələb olunan aktların tələblərinin öyrənilməsi üzrə işin təşkilinə nəzarət etmək;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Daxili nəzarət proqramının ƏL/TMM sahəsi üzrə qanunvericiliyə, müəyyən edilmiş risklərə, habelə </a:t>
            </a:r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az-Latn-AZ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üquq</a:t>
            </a:r>
            <a:r>
              <a:rPr lang="az-Latn-AZ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məsləhəti xidmətləri göstərən </a:t>
            </a:r>
            <a:r>
              <a:rPr lang="en-US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fəaliyyətinin miqyasına və xüsusiyyətlərinə uyğunluğunu təhlil etmək;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Daxili nəzarət proqramı çərçivəsində qəbul olunmuş daxili qayda,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prosedurlar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nəzarət mexanizmlərinin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səmərəliliyinə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və effektivliyinə qiymət vermək;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ƏL/TMM sahəsində yeni fəaliyyət növlərinin </a:t>
            </a:r>
            <a:r>
              <a:rPr lang="az-Latn-AZ" sz="12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planlaşdırılması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prosesində və onların tətbiqinin müxtəlif mərhələlərində nəzarət mexanizmlərinin mövcudluğunu təmin etmək;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Aşkar edilmiş nöqsanların aradan qaldırılması və müvafiq tədbirlərin görülməsi məqsədilə tövsiyələr işləyib hazırlamaq.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D3A8E3-11A7-4695-9A8F-42AC9A95C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823" y="178056"/>
            <a:ext cx="1160205" cy="9791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5F8C55-B9CE-4366-8672-6B7F6DCF6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335" y="239736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0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E0B8D-653A-41BA-A2E3-387AC2BBBC39}"/>
              </a:ext>
            </a:extLst>
          </p:cNvPr>
          <p:cNvSpPr/>
          <p:nvPr/>
        </p:nvSpPr>
        <p:spPr>
          <a:xfrm>
            <a:off x="1794387" y="37808"/>
            <a:ext cx="103238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</a:rPr>
              <a:t>			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</a:rPr>
              <a:t>8. 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Hüquq məsləhəti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xidmətləri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göstərən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</a:rPr>
              <a:t> şəxslər əmlakın  				</a:t>
            </a:r>
            <a:r>
              <a:rPr lang="az-Latn-AZ" sz="2000" b="1" dirty="0" err="1">
                <a:latin typeface="Arial" panose="020B0604020202020204" pitchFamily="34" charset="0"/>
                <a:ea typeface="Calibri" panose="020F0502020204030204" pitchFamily="34" charset="0"/>
              </a:rPr>
              <a:t>leqallaşdırılmasın</a:t>
            </a:r>
            <a:r>
              <a:rPr lang="az-Latn-AZ" sz="2000" b="1" dirty="0">
                <a:latin typeface="Arial" panose="020B0604020202020204" pitchFamily="34" charset="0"/>
                <a:ea typeface="Calibri" panose="020F0502020204030204" pitchFamily="34" charset="0"/>
              </a:rPr>
              <a:t> necə aşkarlaya və qarşısını ala bilər?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8884-D855-4306-8BB8-CE9262C0F286}"/>
              </a:ext>
            </a:extLst>
          </p:cNvPr>
          <p:cNvSpPr/>
          <p:nvPr/>
        </p:nvSpPr>
        <p:spPr>
          <a:xfrm>
            <a:off x="1720644" y="1327355"/>
            <a:ext cx="10323870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az-Latn-AZ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Müştəri uyğunluğu tədbirlərinin həyata keçirilməsi:</a:t>
            </a:r>
          </a:p>
          <a:p>
            <a:r>
              <a:rPr lang="az-Latn-A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az-Latn-AZ" sz="1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Fiziki şəxslərə münasibə</a:t>
            </a:r>
            <a:r>
              <a:rPr lang="az-Latn-AZ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tdə:</a:t>
            </a: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soyadı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atasının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ad,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atasının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dəyişdirildikdə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əvvəlki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ad,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soyad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atasının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FİN-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FİN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olmadıqda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şəxsiyyəti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sənədin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nömrəsi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vətəndaşlığı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rezidentliyi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Əlaqə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qeydiyyatda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yaşadığı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nömrəsi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ş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işəgötürənin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daxil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olmaqla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haqqının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pensiya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müavinat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yardım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sahibkarlıq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depozit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faizləri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dividend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icarə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haqqı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renta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haqqı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royalti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miras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ümumi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dövrülüyü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olmadığı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aparmaq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istədiyi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uyğunsuzluq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edildikdə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(sponsor)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cümlədən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hansı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olmayan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uyğunsuzluq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(sponsor)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özlərini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(sponsor)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Qaydaların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2.1.1.1–2.1.1.5-ci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abzaslarında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nəzərdə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tutulan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məliyyatın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əqdin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öz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adından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lakin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başqa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xeyrinə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tapşırığı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keçirildiyi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halda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həmin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Qaydaların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2.1.1.1–2.1.1.5-ci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abzaslarında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nəzərdə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tutulmuş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məlumatlar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şgüzar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münasibətlərin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yaradılmasının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məqsədi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aparılması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nəzərdə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tutulan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mədaxil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əməliyyatlarının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ehtimal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məxaric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əməliyyatlarının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istiqamətləri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son 12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ayda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xaricə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xaricdən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köçürmələrinə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köçürmələrin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həcminə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vəsaitlərin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mədaxil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edilməsinin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üsulları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dövrlülüyü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mənbələri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müştəriyə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məhsuldan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ediləcəyi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sahələr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platformalar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məhsulun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üsulu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məhsul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sərəncam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vermək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hüququna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malik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soyadı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atasının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FİN-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FİN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olmadıqda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şəxsiyyəti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sənədin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nömrəsi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istifadəsi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nəzərdə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tutulan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xidmətlərin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siyahısı</a:t>
            </a:r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Birdəfəlik əməliyyatlar zamanı əməliyyatın növü, təyinatı, istiqaməti, vəsaitin mənbəyi.</a:t>
            </a:r>
            <a:endParaRPr lang="en-US" sz="1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C789B-764D-4A27-B414-770F1BA0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818" y="149754"/>
            <a:ext cx="1160205" cy="9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23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E0B8D-653A-41BA-A2E3-387AC2BBBC39}"/>
              </a:ext>
            </a:extLst>
          </p:cNvPr>
          <p:cNvSpPr/>
          <p:nvPr/>
        </p:nvSpPr>
        <p:spPr>
          <a:xfrm>
            <a:off x="1794387" y="37808"/>
            <a:ext cx="10323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</a:rPr>
              <a:t>			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8884-D855-4306-8BB8-CE9262C0F286}"/>
              </a:ext>
            </a:extLst>
          </p:cNvPr>
          <p:cNvSpPr/>
          <p:nvPr/>
        </p:nvSpPr>
        <p:spPr>
          <a:xfrm>
            <a:off x="2290916" y="37808"/>
            <a:ext cx="9724103" cy="64079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az-Latn-AZ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40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Hüquqi şəxslərə münasibə</a:t>
            </a:r>
            <a:r>
              <a:rPr lang="az-Latn-AZ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tdə:</a:t>
            </a: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təşkilati-hüquqi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VÖEN-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təsis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qeydiyyatdan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keçdiyi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rəhbərlik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soyadı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vəzifəsi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doğum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idarəetmə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nəzarət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orqanlarının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strukturu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əaliyyət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əqdim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gördüyü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göstərdiyi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xidmətlərin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izamnamə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kapitalının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formalaşma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vəziyyəti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aktivləri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passivləri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kapitalı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dövlət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büdcəsinə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borclar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icbari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əsisçilərə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və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benefisiar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mülkiyyətçilərə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bu Qaydaların 2.1.1.1-2.1.1.5-ci abzaslarında nəzərdə tutulmuş müvafiq məlumatlar;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İdarəetmə və nəzarət orqanlarında çalışan şəxslərin adı, soyadı, atasının adı (olduğu təqdirdə), doğum tarixi, vəzifəsi;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 Qaydaların 2.1.3.4-2.1.3.11-ci abzaslarında nəzərdə tutulmuş məlumatlar;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İşgüzar münasibətlərin </a:t>
            </a:r>
            <a:r>
              <a:rPr lang="az-Latn-AZ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yaradılmasının</a:t>
            </a: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məqsədi, aparılması nəzərdə tutulan mədaxil əməliyyatlarının ehtimal edilən həcmi, məxaric əməliyyatlarının həcmi və istiqamətləri, vəsaitlərin mədaxil </a:t>
            </a:r>
            <a:r>
              <a:rPr lang="az-Latn-AZ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edilməsinin</a:t>
            </a: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üsulları, </a:t>
            </a:r>
            <a:r>
              <a:rPr lang="az-Latn-AZ" sz="1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dövrülüyü</a:t>
            </a: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mənbələri, müştəriyə təqdim edilən məhsuldan istifadə ediləcəyi sahələr, platformalar, məhsulun idarə edilməsi üsulu, məhsul üzrə sərəncam vermək hüququna malik olan digər şəxslərin adı, soyadı, atasının adı (olduğu təqdirdə), FİN-i, FİN olmadıqda şəxsiyyəti təsdiq edən sənədin nömrəsi, doğum tarixi, istifadəsi nəzərdə tutulan xidmətlərin siyahısı;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irdəfəlik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zamanı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təyinatı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istiqaməti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mənbəyi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laqə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faktiki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nömrəsi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ünvanı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s.)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az-Latn-AZ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C789B-764D-4A27-B414-770F1BA0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284" y="78227"/>
            <a:ext cx="1160205" cy="9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6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69E0B8D-653A-41BA-A2E3-387AC2BBBC39}"/>
              </a:ext>
            </a:extLst>
          </p:cNvPr>
          <p:cNvSpPr/>
          <p:nvPr/>
        </p:nvSpPr>
        <p:spPr>
          <a:xfrm>
            <a:off x="1794387" y="37808"/>
            <a:ext cx="10323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</a:rPr>
              <a:t>			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08884-D855-4306-8BB8-CE9262C0F286}"/>
              </a:ext>
            </a:extLst>
          </p:cNvPr>
          <p:cNvSpPr/>
          <p:nvPr/>
        </p:nvSpPr>
        <p:spPr>
          <a:xfrm>
            <a:off x="2290916" y="37808"/>
            <a:ext cx="9724103" cy="6232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az-Latn-AZ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Fərdi sahibkarlara münasibətdə:</a:t>
            </a: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VÖEN-i;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Fəaliyyət növləri (faktiki fəaliyyət növü);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əqdim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malların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gördüyü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göstərdiyi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xidmətlərin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növü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şçilərinin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mülki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müqavilələr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cəlb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ktivlərinin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mövcud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valyutada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12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təqvim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12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xaricə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xaricdən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köçürmələrinə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köçürmələrin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məbləğinə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Ə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müqavilə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tərəfdaşlarına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eyniləşdirmə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12 ay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dövlət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satınalmalarına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məqsədlə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mövcud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əzərdə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tutulan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dövlət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satınalmalarında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iştiraka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ehtimal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məbləği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az-Latn-AZ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az-Latn-A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z-Latn-AZ" sz="1400" i="1" dirty="0">
                <a:latin typeface="Arial" panose="020B0604020202020204" pitchFamily="34" charset="0"/>
                <a:cs typeface="Arial" panose="020B0604020202020204" pitchFamily="34" charset="0"/>
              </a:rPr>
              <a:t>Müştəri uyğunluğu tədbirlərinin tətbiqi mümkün deyilsə əməliyyat həyata </a:t>
            </a:r>
            <a:r>
              <a:rPr lang="az-Latn-A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keçirilməməli</a:t>
            </a:r>
            <a:r>
              <a:rPr lang="az-Latn-AZ" sz="1400" i="1" dirty="0">
                <a:latin typeface="Arial" panose="020B0604020202020204" pitchFamily="34" charset="0"/>
                <a:cs typeface="Arial" panose="020B0604020202020204" pitchFamily="34" charset="0"/>
              </a:rPr>
              <a:t>, işgüzar münasibətlər </a:t>
            </a:r>
            <a:r>
              <a:rPr lang="az-Latn-AZ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yaradılmamalı</a:t>
            </a:r>
            <a:r>
              <a:rPr lang="az-Latn-AZ" sz="1400" i="1" dirty="0">
                <a:latin typeface="Arial" panose="020B0604020202020204" pitchFamily="34" charset="0"/>
                <a:cs typeface="Arial" panose="020B0604020202020204" pitchFamily="34" charset="0"/>
              </a:rPr>
              <a:t>, habelə işgüzar münasibətlərə xitam verilməli və bu barədə </a:t>
            </a:r>
            <a:r>
              <a:rPr lang="az-Latn-AZ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məlumatlar Maliyyə Monitorinqi Xidmətinə təqdim </a:t>
            </a:r>
            <a:r>
              <a:rPr lang="az-Latn-AZ" sz="14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edilməlidir</a:t>
            </a:r>
            <a:r>
              <a:rPr lang="az-Latn-AZ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6C789B-764D-4A27-B414-770F1BA0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621" y="98165"/>
            <a:ext cx="1160205" cy="9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BBBC8E-E4DA-41CE-957F-FFBDA0BE2470}"/>
              </a:ext>
            </a:extLst>
          </p:cNvPr>
          <p:cNvSpPr/>
          <p:nvPr/>
        </p:nvSpPr>
        <p:spPr>
          <a:xfrm>
            <a:off x="1415846" y="786582"/>
            <a:ext cx="10412362" cy="526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az-Latn-AZ" sz="1200" b="1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z-Latn-AZ" b="1" i="1" dirty="0">
                <a:latin typeface="Arial" panose="020B0604020202020204" pitchFamily="34" charset="0"/>
                <a:cs typeface="Arial" panose="020B0604020202020204" pitchFamily="34" charset="0"/>
              </a:rPr>
              <a:t>Şübhəli əməliyyatların meyarlarının müəyyən edilməsi</a:t>
            </a:r>
            <a:r>
              <a:rPr lang="az-Latn-AZ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Müştərinin profilinə uyğun olmayan iri məbləğdə və ya yüksək intensivliklə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xırda məbləğlərdə əməliyyatların aparılması;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Külli miqdarda nağd pul cəlb edilən əməliyyatların və ya şübhəli fəaliyyət hesabatının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tələblərindən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yayınmaq üçün nəzərdə tutulan əməliyyatlar;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Əməliyyata dair sualların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cavablandırılmasından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yayınması və ya əməliyyatın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mahiyyətinə/təyinatına dair müxtəlif yayındırıcı cavablar verməsi;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Təqdim etdiyi məlumatlarda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uyğunsuzluqların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ziddiyyətli məqamların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olması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axta sənədlər təqdim etməsi;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Qeyd: </a:t>
            </a:r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 meyarlara uyğun əməliyyatlar müəyyən edilərkən şübhəliliyi təsdiq edən sənəd və məlumatlar əlavə edilməklə müvafiq qayda və formada Maliyyə Monitorinqi Xidmətinə təqdim </a:t>
            </a:r>
            <a:r>
              <a:rPr lang="az-Latn-AZ" sz="1600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edilməlidir</a:t>
            </a:r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E788D-A63B-41A4-9C31-3FD62EBFF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82650B-9368-4BE2-A906-0C96721AD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4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0388BB-CC97-4609-BA69-87AEA6504B9C}"/>
              </a:ext>
            </a:extLst>
          </p:cNvPr>
          <p:cNvSpPr/>
          <p:nvPr/>
        </p:nvSpPr>
        <p:spPr>
          <a:xfrm>
            <a:off x="1956619" y="206166"/>
            <a:ext cx="98715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Latn-AZ" sz="3600" b="1" dirty="0">
                <a:latin typeface="Arial" panose="020B0604020202020204" pitchFamily="34" charset="0"/>
                <a:ea typeface="Calibri" panose="020F0502020204030204" pitchFamily="34" charset="0"/>
              </a:rPr>
              <a:t>	Şübhəli əməliyyatların monitorinqi </a:t>
            </a:r>
          </a:p>
          <a:p>
            <a:pPr algn="ctr"/>
            <a:r>
              <a:rPr lang="az-Latn-AZ" sz="3600" b="1" dirty="0">
                <a:latin typeface="Arial" panose="020B0604020202020204" pitchFamily="34" charset="0"/>
                <a:ea typeface="Calibri" panose="020F0502020204030204" pitchFamily="34" charset="0"/>
              </a:rPr>
              <a:t>sistemi (ŞƏMS)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BBC8E-E4DA-41CE-957F-FFBDA0BE2470}"/>
              </a:ext>
            </a:extLst>
          </p:cNvPr>
          <p:cNvSpPr/>
          <p:nvPr/>
        </p:nvSpPr>
        <p:spPr>
          <a:xfrm>
            <a:off x="1415846" y="786582"/>
            <a:ext cx="10412362" cy="4853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az-Latn-AZ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50000"/>
              </a:lnSpc>
              <a:spcAft>
                <a:spcPts val="0"/>
              </a:spcAft>
            </a:pP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Azərbaycan Respublikasının Maliyyə Monitorinqi Xidməti öhdəlik daşıyan şəxslərlə (</a:t>
            </a:r>
            <a:r>
              <a:rPr lang="az-Latn-AZ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rieltorlar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hüquq, mühasibat və vergi məsləhəti xidmətləri göstərən) məlumat mübadiləsinin təmin edilməsi məqsədilə yeni proqram təminatı - </a:t>
            </a:r>
            <a:r>
              <a:rPr lang="az-Latn-AZ" sz="1600" b="1" dirty="0">
                <a:latin typeface="Arial" panose="020B0604020202020204" pitchFamily="34" charset="0"/>
                <a:ea typeface="Calibri" panose="020F0502020204030204" pitchFamily="34" charset="0"/>
              </a:rPr>
              <a:t>Şübhəli əməliyyatların monitorinqi sistemini (bundan sonra - ŞƏMS) 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</a:rPr>
              <a:t>yaratmışdır. Bu sistemdə 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öhdəlik daşıyan şəxslər 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https://sams.fiu.az/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linki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vasitəsilə keçid edərək ASAN imza ilə qeydiyyatdan </a:t>
            </a:r>
            <a:r>
              <a:rPr lang="az-Latn-AZ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keçməlidirlər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z-Latn-AZ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50000"/>
              </a:lnSpc>
              <a:spcAft>
                <a:spcPts val="0"/>
              </a:spcAft>
            </a:pPr>
            <a:endParaRPr lang="az-Latn-AZ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50000"/>
              </a:lnSpc>
              <a:spcAft>
                <a:spcPts val="0"/>
              </a:spcAft>
            </a:pPr>
            <a:r>
              <a:rPr lang="az-Latn-A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ŞƏMS-</a:t>
            </a:r>
            <a:r>
              <a:rPr lang="az-Latn-AZ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az-Latn-AZ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əsas istifadə istiqamətləri: </a:t>
            </a:r>
            <a:endParaRPr lang="en-US" sz="16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354013" algn="just">
              <a:lnSpc>
                <a:spcPct val="150000"/>
              </a:lnSpc>
              <a:spcAft>
                <a:spcPts val="0"/>
              </a:spcAft>
            </a:pP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Qanunvericiliyin tələblərinə uyğun olaraq hesabat verməli olan şəxslərin qeydiyyatı, qeydiyyatdan keçmiş şəxslərin kabinetə daxil olması, məlumatların/hesabatların hazırlanması, hesabatların Maliyyə Monitorinqi Xidmətinə təhlükəsiz qaydada göndərilməsi və statistik hesabatların əldə edilməsi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təmin etməkdən ibarətdir.</a:t>
            </a: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13823-985F-47A8-BD51-C437BA12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658" y="88159"/>
            <a:ext cx="1241025" cy="10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73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52E55A-F8B3-449C-8116-A6F6682D1ABD}"/>
              </a:ext>
            </a:extLst>
          </p:cNvPr>
          <p:cNvSpPr/>
          <p:nvPr/>
        </p:nvSpPr>
        <p:spPr>
          <a:xfrm>
            <a:off x="1347019" y="1098202"/>
            <a:ext cx="108449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az-Latn-AZ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Müştəri profili üzrə risk dərəcəsinə müvafiq olaraq irihəcmli hesab edilə bilən nağd əməliyyatların araşdırılması:</a:t>
            </a:r>
          </a:p>
          <a:p>
            <a:pPr algn="just"/>
            <a:endParaRPr lang="az-Latn-AZ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vəsaitlərin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izləmək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çətin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olduğundan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cinayətkarlar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çevirilməsi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yaxud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şəkildə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sonra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müxtəlif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yollarla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qanuni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iqtisadi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dövriyyəyə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daxil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leqallaşdırılma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üsullarından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çox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məqsədlə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dərəcəsinə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müvafiq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olaraq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irihəcmli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hesab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araşdırılması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limitləri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müəyyən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edilmişdir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son 12 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müvafiq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limitlərindən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artıq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həcmdə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keçirildiyi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az-Latn-AZ" sz="1600" b="1" dirty="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üquq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məsləhəti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vəsaitin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mənbəyi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əlavə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sübutedici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tövsiyə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olunur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. N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limitlərini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aşıb-aşmamasını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müəyyənləşdirərkən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müştərinin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son 12 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apardığı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bütün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mümkün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informasiya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mənbələrindən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etməli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, həmçinin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müştəridən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vəsaitin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mənbəyi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aşağıdakı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tələb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etməlidir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qohumlarının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gəlirləri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göstərildiyi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qohumlarının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əmlakına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əqdlər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göstərildiyi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əmlaka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dair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əməliyyatı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əqdi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xarici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ölkədə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keçirdiyi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sahibkarlıq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göstərildiyi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nəticəsində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olunmuş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gəlirləri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miras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göstərildiyi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təqdirdə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mirasın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qəbul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edilməsini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gəlirlərin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tədricən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toplanması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yığım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qeyd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edildiyi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halda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yığımın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toplanmasına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imkan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verən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mütəmadi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gəlirləri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təsdiq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edən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sənədlər</a:t>
            </a:r>
            <a:r>
              <a:rPr lang="az-Latn-A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CEC9A-41C3-4B03-8531-EE18502CC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87DC4-BC6E-4D46-A1D4-5B36BDE1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51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0388BB-CC97-4609-BA69-87AEA6504B9C}"/>
              </a:ext>
            </a:extLst>
          </p:cNvPr>
          <p:cNvSpPr/>
          <p:nvPr/>
        </p:nvSpPr>
        <p:spPr>
          <a:xfrm>
            <a:off x="1524001" y="867545"/>
            <a:ext cx="106679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az-Latn-AZ" sz="1400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az-Latn-AZ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Müştəri profili üzrə risk dərəcəsinə müvafiq olaraq irihəcmli hesab edilə bilən nağd əməliyyatların araşdırılması üçün risk limitlərinin müəyyən edilməsi: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z-Latn-AZ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52E55A-F8B3-449C-8116-A6F6682D1ABD}"/>
              </a:ext>
            </a:extLst>
          </p:cNvPr>
          <p:cNvSpPr/>
          <p:nvPr/>
        </p:nvSpPr>
        <p:spPr>
          <a:xfrm>
            <a:off x="1347019" y="1386746"/>
            <a:ext cx="108449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BBDEFD-7CC2-400D-BA79-BF54C7547B3B}"/>
              </a:ext>
            </a:extLst>
          </p:cNvPr>
          <p:cNvSpPr/>
          <p:nvPr/>
        </p:nvSpPr>
        <p:spPr>
          <a:xfrm>
            <a:off x="1435509" y="4475219"/>
            <a:ext cx="10667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z-Latn-AZ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az-Latn-AZ" sz="1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eyd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az-Latn-A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AutoNum type="arabicPeriod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son 12 ay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ərzində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ümumi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həcmi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20.000 AZN-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aşağı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nağd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əməliyyatları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gücləndirilmiş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just"/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tədbirlərinin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tətbiqi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zamanı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araşdırılır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dedikdə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son 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gəliri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başa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düşülür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sahibkarların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aylıq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hesablanarkən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son 12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ayın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dövriyyəsi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nəzərə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alınmalıdır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C97314-0C13-4ECE-AD1E-2B9E12B94907}"/>
              </a:ext>
            </a:extLst>
          </p:cNvPr>
          <p:cNvGraphicFramePr>
            <a:graphicFrameLocks noGrp="1"/>
          </p:cNvGraphicFramePr>
          <p:nvPr/>
        </p:nvGraphicFramePr>
        <p:xfrm>
          <a:off x="1995949" y="1626124"/>
          <a:ext cx="9301316" cy="2910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5399">
                  <a:extLst>
                    <a:ext uri="{9D8B030D-6E8A-4147-A177-3AD203B41FA5}">
                      <a16:colId xmlns:a16="http://schemas.microsoft.com/office/drawing/2014/main" val="2559938808"/>
                    </a:ext>
                  </a:extLst>
                </a:gridCol>
                <a:gridCol w="1579842">
                  <a:extLst>
                    <a:ext uri="{9D8B030D-6E8A-4147-A177-3AD203B41FA5}">
                      <a16:colId xmlns:a16="http://schemas.microsoft.com/office/drawing/2014/main" val="1156328771"/>
                    </a:ext>
                  </a:extLst>
                </a:gridCol>
                <a:gridCol w="4226075">
                  <a:extLst>
                    <a:ext uri="{9D8B030D-6E8A-4147-A177-3AD203B41FA5}">
                      <a16:colId xmlns:a16="http://schemas.microsoft.com/office/drawing/2014/main" val="1307413586"/>
                    </a:ext>
                  </a:extLst>
                </a:gridCol>
              </a:tblGrid>
              <a:tr h="959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Müştəri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kateqoriyası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Müştəri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profili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üzrə</a:t>
                      </a:r>
                      <a:r>
                        <a:rPr lang="en-US" sz="1400" u="none" strike="noStrike" dirty="0">
                          <a:effectLst/>
                        </a:rPr>
                        <a:t> risk </a:t>
                      </a:r>
                      <a:r>
                        <a:rPr lang="en-US" sz="1400" u="none" strike="noStrike" dirty="0" err="1">
                          <a:effectLst/>
                        </a:rPr>
                        <a:t>dərəcəsi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Son 12 ay </a:t>
                      </a:r>
                      <a:r>
                        <a:rPr lang="en-US" sz="1400" u="none" strike="noStrike" dirty="0" err="1">
                          <a:effectLst/>
                        </a:rPr>
                        <a:t>ərzində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əməliyyatların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ümumi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həcmi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93701034"/>
                  </a:ext>
                </a:extLst>
              </a:tr>
              <a:tr h="2357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Fiziki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şəxs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Aşağı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</a:rPr>
                        <a:t>&gt; orta aylıq gəlirinin 40 misli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14270654"/>
                  </a:ext>
                </a:extLst>
              </a:tr>
              <a:tr h="235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</a:rPr>
                        <a:t>&gt; orta aylıq gəlirinin 30 misli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86446357"/>
                  </a:ext>
                </a:extLst>
              </a:tr>
              <a:tr h="2357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Yüksək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>
                          <a:effectLst/>
                        </a:rPr>
                        <a:t>&gt; orta aylıq gəlirinin 20 misli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8920402"/>
                  </a:ext>
                </a:extLst>
              </a:tr>
              <a:tr h="41460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Son </a:t>
                      </a:r>
                      <a:r>
                        <a:rPr lang="en-US" sz="1400" u="none" strike="noStrike" dirty="0" err="1">
                          <a:effectLst/>
                        </a:rPr>
                        <a:t>istehlakçı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ilə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nağd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pul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hesablaşmaları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aparılan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obyekti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və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ya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nəzarət-kassa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aparatı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olmayan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hüquqi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şəxs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və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fərdi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sahibkar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Aşağı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&gt; orta aylıq dövriyyəsinin 60%-i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4444298"/>
                  </a:ext>
                </a:extLst>
              </a:tr>
              <a:tr h="414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Orta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&gt; orta aylıq dövriyyəsinin 40%-i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9612482"/>
                  </a:ext>
                </a:extLst>
              </a:tr>
              <a:tr h="4146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Yüksək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&gt; </a:t>
                      </a:r>
                      <a:r>
                        <a:rPr lang="en-US" sz="1400" u="none" strike="noStrike" dirty="0" err="1">
                          <a:effectLst/>
                        </a:rPr>
                        <a:t>orta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aylıq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dövriyyəsinin</a:t>
                      </a:r>
                      <a:r>
                        <a:rPr lang="en-US" sz="1400" u="none" strike="noStrike" dirty="0">
                          <a:effectLst/>
                        </a:rPr>
                        <a:t> 25%-</a:t>
                      </a:r>
                      <a:r>
                        <a:rPr lang="en-US" sz="1400" u="none" strike="noStrike" dirty="0" err="1">
                          <a:effectLst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7332189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8C989A8-CA22-413D-B7FF-A9DBC4E3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2525EC-AC84-48E5-B803-39963A1A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3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BF88EF-7658-4F61-8B7B-FC18FA91B5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1445124"/>
              </p:ext>
            </p:extLst>
          </p:nvPr>
        </p:nvGraphicFramePr>
        <p:xfrm>
          <a:off x="1415845" y="1700982"/>
          <a:ext cx="10323870" cy="4630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2DBEAE5-F425-4042-B835-DB99296A4C2A}"/>
              </a:ext>
            </a:extLst>
          </p:cNvPr>
          <p:cNvSpPr/>
          <p:nvPr/>
        </p:nvSpPr>
        <p:spPr>
          <a:xfrm>
            <a:off x="1730478" y="598525"/>
            <a:ext cx="10422193" cy="958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9. Cinayət yolu ilə əldə edilmiş əmlakın </a:t>
            </a:r>
            <a:r>
              <a:rPr lang="az-Latn-A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leqallaşdırılmasına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və terrorçuluğun    </a:t>
            </a:r>
          </a:p>
          <a:p>
            <a:pPr lvl="0" algn="ctr">
              <a:lnSpc>
                <a:spcPct val="150000"/>
              </a:lnSpc>
            </a:pP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az-Latn-A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maliy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az-Latn-A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ələşdirilməsinə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qarşı mübarizə haqqında qanunvericiliyin pozulması</a:t>
            </a:r>
            <a:r>
              <a:rPr lang="az-Latn-AZ" sz="20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az-Latn-AZ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C8808-C176-4EEC-9766-1F52061D60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1652" y="2756720"/>
            <a:ext cx="2772696" cy="134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063310-763E-4BB7-84EE-4EAF0CFBAB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9757" y="4326466"/>
            <a:ext cx="2655159" cy="118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6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649BCF-68CE-4A63-9A35-A4A463A5CAF4}"/>
              </a:ext>
            </a:extLst>
          </p:cNvPr>
          <p:cNvSpPr/>
          <p:nvPr/>
        </p:nvSpPr>
        <p:spPr>
          <a:xfrm>
            <a:off x="-1406012" y="0"/>
            <a:ext cx="1359801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36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Ümumi müddəalar/</a:t>
            </a:r>
          </a:p>
          <a:p>
            <a:pPr algn="ctr"/>
            <a:r>
              <a:rPr lang="az-Latn-AZ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Təlimatın məqsədi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60E09F-56B3-4278-8319-7D1818658F76}"/>
              </a:ext>
            </a:extLst>
          </p:cNvPr>
          <p:cNvSpPr/>
          <p:nvPr/>
        </p:nvSpPr>
        <p:spPr>
          <a:xfrm>
            <a:off x="1396181" y="892728"/>
            <a:ext cx="10215622" cy="3739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1.1. Təlimat hüquq məsləhəti xidmətləri göstərən şəxslərin fəaliyyəti zamanı nəzərə alınacaq əsas tələbləri müəyyən edən qaydalar toplusudur. Təlimat ƏL/TM siyasətində öz əksini tapmış prinsiplərə dair qısaca məlumatı təqdim edir və cinayət yolu ilə əldə olunmuş əmlakın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leqallaşdırılmasının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və terrorçuluğun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maliyyələşdirilməsinin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qarşısının alınmasında mühüm rol oynayan hüquq məsləhəti xidmətləri göstərən şəxslər tərəfindən həmin prinsiplərə əməl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olunmasına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nəzarəti həyata keçirir.</a:t>
            </a:r>
          </a:p>
          <a:p>
            <a:pPr>
              <a:lnSpc>
                <a:spcPct val="150000"/>
              </a:lnSpc>
            </a:pPr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47B36-04D0-459B-9F18-CB9F77C3F693}"/>
              </a:ext>
            </a:extLst>
          </p:cNvPr>
          <p:cNvSpPr/>
          <p:nvPr/>
        </p:nvSpPr>
        <p:spPr>
          <a:xfrm>
            <a:off x="1590665" y="2616965"/>
            <a:ext cx="1002113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az-Latn-AZ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Təlimatın əsas məqsədləri </a:t>
            </a:r>
            <a:r>
              <a:rPr lang="az-Latn-AZ" sz="1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aşağıdakılardır</a:t>
            </a:r>
            <a:r>
              <a:rPr lang="az-Latn-AZ" sz="1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ƏL/TM sahəsində əsas riskləri, xüsusilə şübhəli əməliyyatları müəyyən etmək və hesabat vermək;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Risklərə uyğun olaraq hədəflərin müəyyən edilməsi, risklərin aradan qaldırılması və ya azaldılması üzrə tədbirlər görmək;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onitorinqə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imkan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verən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müstəqil audit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mexanizminə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malik</a:t>
            </a:r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maq;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Daxili qayda və </a:t>
            </a:r>
            <a:r>
              <a:rPr lang="az-Latn-AZ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prosedurları</a:t>
            </a:r>
            <a:r>
              <a:rPr lang="az-Latn-AZ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nəzarət mexanizmlərini təsdiq və tətbiq etmək.</a:t>
            </a:r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z-Latn-AZ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z-Latn-AZ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AF3B9-2BB2-4DF6-A85A-3A583AF49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B115D6-7859-45D3-B2A3-3CE321326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18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0A8A73-68EA-45E0-9782-33EEBF5F93A3}"/>
              </a:ext>
            </a:extLst>
          </p:cNvPr>
          <p:cNvSpPr/>
          <p:nvPr/>
        </p:nvSpPr>
        <p:spPr>
          <a:xfrm>
            <a:off x="1347020" y="1403158"/>
            <a:ext cx="1051068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az-Latn-AZ" sz="1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leqallaşdırılmasına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terrorçuluğun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maliyyələşdirilməsinə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mübarizə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Azərbaycan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Qanununu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tələbləri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b="1" dirty="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üquq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məsləhəti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xidmətləri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tətbiq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olunur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aşınmaz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alqı-satqısı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üştərinin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qiymətli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kağızlarının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əmlakının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üştərinin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bank, depo,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poçt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ödəniş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nüfuzlu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qohumları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əlavə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yaradılması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onların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fəaliyyətinin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təmin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idarə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məqsədlərlə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toplanmasının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təşkili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habelə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səhmlərinin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alqı-satqısı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E2F13-5739-48F1-8C9B-41CE01FF8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3CBD58-3076-4F0A-B735-E29F69B77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52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649BCF-68CE-4A63-9A35-A4A463A5CAF4}"/>
              </a:ext>
            </a:extLst>
          </p:cNvPr>
          <p:cNvSpPr/>
          <p:nvPr/>
        </p:nvSpPr>
        <p:spPr>
          <a:xfrm>
            <a:off x="993058" y="56002"/>
            <a:ext cx="110416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üquq məsləhəti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xidmətləri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az-Latn-AZ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az-Latn-AZ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göstərən</a:t>
            </a:r>
            <a:r>
              <a:rPr lang="en-US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şəxslər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vəzifələri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A8A73-68EA-45E0-9782-33EEBF5F93A3}"/>
              </a:ext>
            </a:extLst>
          </p:cNvPr>
          <p:cNvSpPr/>
          <p:nvPr/>
        </p:nvSpPr>
        <p:spPr>
          <a:xfrm>
            <a:off x="1524000" y="1491649"/>
            <a:ext cx="105106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leqallaşdırılmasına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terrorçuluğun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maliyyələşdirilməsinə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mübarizə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Qanunun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tələblərinə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tətbiq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çərçivəsində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edilmiş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formalaşdırmaq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olunmalı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sənədləri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Monitorinqi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Xidmətinə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və təqdim edilməsi ilə bağlı müştəriyə məlumat verməmək;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sənədlərin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saxlanılması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öhdəliyinə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nüfuzlu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qohumları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uyğunluğu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əlavə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tədbirlər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ƏL/TMM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üzrə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daxili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nəzarət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proqramına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sənədləri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təqibi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nəzarət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orqanlarına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məhkəmələrə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Monitorinqi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Xidmətinə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təqdim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Hədəfli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sanksiyaları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Azərbaycan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Qanununun</a:t>
            </a:r>
            <a:r>
              <a:rPr lang="az-Latn-AZ" sz="14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https://e-qanun.az/framework/53362)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4.1-ci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maddəsində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sadalanan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təxirəsalınmadan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həmin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maddədə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göstərilən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xəbərdarlıq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etmədən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dondurmaq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dərhal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barədə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Dövlət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Təhlükəsizliyi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Xidmətinə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Monitorinqi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Xidmətinə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sayt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vasitəsilə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məlumat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vermək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Digər vəzifələr.</a:t>
            </a:r>
            <a:endParaRPr lang="en-US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655B23-D169-4D89-AE33-1F3127E0D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33B996-32C7-49D0-AFFA-CFC201AD6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649BCF-68CE-4A63-9A35-A4A463A5CAF4}"/>
              </a:ext>
            </a:extLst>
          </p:cNvPr>
          <p:cNvSpPr/>
          <p:nvPr/>
        </p:nvSpPr>
        <p:spPr>
          <a:xfrm>
            <a:off x="1376516" y="-157317"/>
            <a:ext cx="1006823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z-Latn-AZ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Monitorinq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olunmalı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z-Latn-AZ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0A8A73-68EA-45E0-9782-33EEBF5F93A3}"/>
              </a:ext>
            </a:extLst>
          </p:cNvPr>
          <p:cNvSpPr/>
          <p:nvPr/>
        </p:nvSpPr>
        <p:spPr>
          <a:xfrm>
            <a:off x="1524000" y="1491649"/>
            <a:ext cx="105106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Hüquq məsləhəti </a:t>
            </a:r>
            <a:r>
              <a:rPr lang="en-US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xidmətləri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göstərən</a:t>
            </a:r>
            <a:r>
              <a:rPr lang="en-US" sz="16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şəxslər</a:t>
            </a:r>
            <a:r>
              <a:rPr lang="az-Latn-AZ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az-Latn-AZ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aşağıdakı əməliyyatlara dair məlumat və sənədləri </a:t>
            </a:r>
            <a:r>
              <a:rPr lang="az-Latn-AZ" sz="1600" b="1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 Monitorinqi Xidmətinə </a:t>
            </a:r>
            <a:r>
              <a:rPr lang="az-Latn-AZ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təqdim </a:t>
            </a:r>
            <a:r>
              <a:rPr lang="az-Latn-AZ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etməlidirlər</a:t>
            </a:r>
            <a:r>
              <a:rPr lang="az-Latn-AZ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az-Latn-AZ" sz="16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Məbləğindən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asılı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olmayaraq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aşağıdakı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belə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əməliyyatların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aparılmasına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cəhdlər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600" i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600" i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əldə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edilməsinə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qədər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yaradan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əmlakın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terror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aktının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hazırlanmasında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təşkil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olunmasında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törədilməsində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terrorçunun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terrorçu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qrupun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dəstənin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təşkilatın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maliyyələşdirilməsi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olunacağı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bağlı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kifayət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qədər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yaradan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z-Latn-AZ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əbləğindən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şübhəlilik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əsaslarının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mövcud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olub-olmamasından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asılı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olmayaraq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aşağıdakı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6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z-Latn-AZ" sz="1600" i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600" i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az-Latn-AZ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arici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dövlətlərin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nüfuzlu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onların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qohumları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münasibətdə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olduğu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keçirilən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istənilən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Hədəfli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maliyyə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sanksiyaları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haqqında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Azərbaycan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Respublikasının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Qanununa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uyğun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sanksiya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tətbiq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fiziki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şəxslərin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qurumların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aktivləri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ilə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əməliyyatlar</a:t>
            </a:r>
            <a:r>
              <a:rPr lang="en-US" sz="14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A7BAF-284B-41C5-8A91-372E8821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B1A325-1A0B-4EDF-B6A5-CCA91D11C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2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795D7E-F10C-4B70-B5E5-53DF1F91B73F}"/>
              </a:ext>
            </a:extLst>
          </p:cNvPr>
          <p:cNvSpPr/>
          <p:nvPr/>
        </p:nvSpPr>
        <p:spPr>
          <a:xfrm>
            <a:off x="1710813" y="0"/>
            <a:ext cx="10284541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z-Latn-AZ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z-Latn-AZ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az-Latn-AZ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Əsas risk kateqoriyaları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1108F9-493E-4E66-997C-D2AE1C3FF2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924857"/>
              </p:ext>
            </p:extLst>
          </p:nvPr>
        </p:nvGraphicFramePr>
        <p:xfrm>
          <a:off x="2032000" y="1200329"/>
          <a:ext cx="8128000" cy="483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EAEE5E-A1BB-425C-8746-343307953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424413"/>
              </p:ext>
            </p:extLst>
          </p:nvPr>
        </p:nvGraphicFramePr>
        <p:xfrm>
          <a:off x="2482642" y="1252096"/>
          <a:ext cx="8970297" cy="4778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33D1014-2D5D-4A0B-823C-7FA0209580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148459-9C13-4690-AF5B-524289D71E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74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720080-2049-49E4-BFC4-1C8DD665869A}"/>
              </a:ext>
            </a:extLst>
          </p:cNvPr>
          <p:cNvSpPr/>
          <p:nvPr/>
        </p:nvSpPr>
        <p:spPr>
          <a:xfrm>
            <a:off x="4365522" y="184806"/>
            <a:ext cx="640080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az-Latn-AZ" sz="3200" b="1" dirty="0">
                <a:latin typeface="Arial" panose="020B0604020202020204" pitchFamily="34" charset="0"/>
                <a:cs typeface="Arial" panose="020B0604020202020204" pitchFamily="34" charset="0"/>
              </a:rPr>
              <a:t>5.1. Müştəri riskləri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D588DA-60EA-4DE5-AF52-21AEB3C5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315" y="152041"/>
            <a:ext cx="1160205" cy="9791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322E44-0178-4544-96E5-68E805FAD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9234" y="176264"/>
            <a:ext cx="1032198" cy="9306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19982C-B297-4B7F-948F-2BF1EC6CE9CA}"/>
              </a:ext>
            </a:extLst>
          </p:cNvPr>
          <p:cNvSpPr/>
          <p:nvPr/>
        </p:nvSpPr>
        <p:spPr>
          <a:xfrm>
            <a:off x="1667898" y="1401891"/>
            <a:ext cx="10343534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Əmlakın cinayət yolu ilə əldə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edilməsinə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və terrorçuluğun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maliyyələşdirilməsində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istifadə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edilməsinə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, o cümlədən əldə edilmiş məlumat və sənədlərin doğruluğuna və ya uyğunluğuna dair şübhə yaradan halların olması;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Qanunvericiliklə müəyyən edilmiş qaydada təsdiq edilmiş səlahiyyətinin olmadığı halda, şəxsin müştərinin adından müraciət etməsi;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Hüquqi şəxs olan müştərinin şəxsi istifadə üçün iri aktivlər əldə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etməsi (bahalı avtomobillər, şəxsi yaşayış təyinatlı evlər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və.s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şgüzar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münasibətlər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tərəfindən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qeyri-adi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qaydada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yaradıldıqda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etdirildikdə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Ş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übhəli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əməliyyat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(lar)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həyata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keçirmiş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müştərilər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esablarından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başqalarının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məqsədləri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üçün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olunan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şəxslər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Həqiqi sahibi gizlətmək üçün vasitəçilərdən və ya hüquqi şəxslərdən istifadə, o cümlədən müştərinin müvafiq sənədlərdə öz adının qeyd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edilməsindən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imtina etməsi;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Siyasi nüfuzlu şəxslər, onların yaxın qohumları və ya yaxın münasibətdə olduğu şəxslər.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qiymətləndirməsi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nəticəsində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yüksək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riskli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hesab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edilən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müştərilər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az-Latn-AZ" sz="1400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dirty="0"/>
          </a:p>
          <a:p>
            <a:pPr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  <a:p>
            <a:pPr lvl="0" algn="just"/>
            <a:endParaRPr lang="az-Latn-A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26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E720080-2049-49E4-BFC4-1C8DD665869A}"/>
              </a:ext>
            </a:extLst>
          </p:cNvPr>
          <p:cNvSpPr/>
          <p:nvPr/>
        </p:nvSpPr>
        <p:spPr>
          <a:xfrm>
            <a:off x="4493342" y="420780"/>
            <a:ext cx="74725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z-Latn-AZ" sz="3200" b="1" dirty="0">
                <a:latin typeface="Arial" panose="020B0604020202020204" pitchFamily="34" charset="0"/>
                <a:cs typeface="Arial" panose="020B0604020202020204" pitchFamily="34" charset="0"/>
              </a:rPr>
              <a:t>5.2. Əməliyyat riskləri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EA98BE-589D-4873-99C1-A8905B55D13C}"/>
              </a:ext>
            </a:extLst>
          </p:cNvPr>
          <p:cNvSpPr/>
          <p:nvPr/>
        </p:nvSpPr>
        <p:spPr>
          <a:xfrm>
            <a:off x="1179870" y="1032387"/>
            <a:ext cx="10854813" cy="5309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</a:rPr>
              <a:t>M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üştərilərin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qeyri-qanuni fəaliyyətlərini gizlətməsi üçün 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hüquqi xidmət göstərən şəxslərin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imtiyazından istifadə etməyə cəhd etməsi - bu onların şübhəli əməliyyatları müəyyən etməsini və hesabat verməsini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çətinləsdirir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Xarici müştərilər ilə, xüsusən də yüksək riskli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yurisdiksiyalardan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olan müştərilər ilə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transsərhəd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əməliyyatlarının həyata keçirilməsi zamanı müvafiq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yurisdiksiyaların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qanun və qaydalarının düzgün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yoxlanılmaması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Müştərilərin məxfiliyinə xələl gətirmək qorxusundan şübhəli əməliyyatlar barədə məlumatların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</a:rPr>
              <a:t>verilməməsi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 və ya tərəddüd etməsi;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Müştərilərin müvafiq nəzarət olmadan hüquqi xidmət göstərən şəxs vasitəsilə böyük nağd pul əməliyyatlarının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aparılmasını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və ya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asanlaşdırılmasını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həyata keçirmək niyyətində olması və vəsaitin mənbəyi haqqında məlumatı təqdim etmək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istəməməsi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Coğrafi yer, biznes fəaliyyəti daxil olmaqla, müştərinin profilinə əsaslanan risklərin hərtərəfli </a:t>
            </a:r>
            <a:r>
              <a:rPr lang="az-Latn-AZ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qiymətləndirilməməsi</a:t>
            </a: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anonimliyini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saxlamaq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vəsaitlərin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mənşəyini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gizlətmək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məqsədilə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müəssisənin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yaradılması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zamanı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müştərinin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hüquqi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xidmət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göstərən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digər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şəxsin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xidmətlərindən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istifadə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etmək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istəməsi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Öz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anonimliyini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təmin etmək məqsədilə müştərinin hüquqi xidmət göstərən digər şəxslərin hesabından istifadə etmək istəməsi;</a:t>
            </a:r>
          </a:p>
          <a:p>
            <a:pPr algn="just">
              <a:lnSpc>
                <a:spcPct val="150000"/>
              </a:lnSpc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Hüquq məsləhəti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xidmətləri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göstərən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şəxslə</a:t>
            </a:r>
            <a:r>
              <a:rPr lang="az-Latn-AZ" sz="16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az-Latn-AZ" sz="16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az-Latn-AZ" sz="1600" i="1" dirty="0">
                <a:latin typeface="Arial" panose="020B0604020202020204" pitchFamily="34" charset="0"/>
                <a:cs typeface="Arial" panose="020B0604020202020204" pitchFamily="34" charset="0"/>
              </a:rPr>
              <a:t>u riskləri azaltmaq üçün güclü müştəri uyğunluğu tədbirləri proqramlarını, o cümlədən müştərilərin hərtərəfli yoxlanılması, müntəzəm kadr hazırlığı və effektiv hesabat mexanizmləri tətbiq etməlidir.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ED6B62-8970-4F06-8921-0A63512186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289" y="127819"/>
            <a:ext cx="1160205" cy="9791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3559D5-3DF3-4B86-829A-86EEABE4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776" y="176264"/>
            <a:ext cx="1032198" cy="9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07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41F901-F01C-4D87-B1F5-D182AC078349}"/>
              </a:ext>
            </a:extLst>
          </p:cNvPr>
          <p:cNvSpPr/>
          <p:nvPr/>
        </p:nvSpPr>
        <p:spPr>
          <a:xfrm>
            <a:off x="1356852" y="794304"/>
            <a:ext cx="10677832" cy="4112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az-Latn-AZ" sz="12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400" b="1" dirty="0">
                <a:latin typeface="Arial" panose="020B0604020202020204" pitchFamily="34" charset="0"/>
                <a:ea typeface="Calibri" panose="020F0502020204030204" pitchFamily="34" charset="0"/>
              </a:rPr>
              <a:t>5.3 </a:t>
            </a:r>
            <a:r>
              <a:rPr lang="en-US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Reputasiya</a:t>
            </a:r>
            <a:r>
              <a:rPr lang="az-Latn-AZ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nı</a:t>
            </a:r>
            <a:r>
              <a:rPr lang="az-Latn-AZ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zədələyən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risk</a:t>
            </a:r>
            <a:r>
              <a:rPr lang="az-Latn-AZ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lər</a:t>
            </a:r>
            <a:endParaRPr lang="az-Latn-AZ" sz="1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indent="354013" algn="just">
              <a:lnSpc>
                <a:spcPct val="150000"/>
              </a:lnSpc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Hüquq məsləhəti xidmətləri göstərən şəxslərin hətta bilmədən də çirkli pulların yuyulmasına kömək etdiyi aşkar edilərsə, bu onun və firmasının reputasiyasına zərbə vura bilər;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az-Latn-AZ" sz="1400" b="1" dirty="0">
                <a:latin typeface="Arial" panose="020B0604020202020204" pitchFamily="34" charset="0"/>
                <a:cs typeface="Arial" panose="020B0604020202020204" pitchFamily="34" charset="0"/>
              </a:rPr>
              <a:t>5.4 Qanunvericiliyin pozulması riskləri</a:t>
            </a:r>
          </a:p>
          <a:p>
            <a:pPr indent="354013" algn="just">
              <a:lnSpc>
                <a:spcPct val="150000"/>
              </a:lnSpc>
            </a:pPr>
            <a:r>
              <a:rPr lang="az-Latn-AZ" sz="1400" dirty="0">
                <a:latin typeface="Arial" panose="020B0604020202020204" pitchFamily="34" charset="0"/>
                <a:ea typeface="Calibri" panose="020F0502020204030204" pitchFamily="34" charset="0"/>
              </a:rPr>
              <a:t>Hüquq məsləhəti xidmətləri göstərən şəxslər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«Cinayət yolu ilə əldə edilmiş əmlakın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leqallaşdırılmasına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və terrorçuluğun </a:t>
            </a:r>
            <a:r>
              <a:rPr lang="az-Latn-AZ" sz="1400" dirty="0" err="1">
                <a:latin typeface="Arial" panose="020B0604020202020204" pitchFamily="34" charset="0"/>
                <a:cs typeface="Arial" panose="020B0604020202020204" pitchFamily="34" charset="0"/>
              </a:rPr>
              <a:t>maliyyələşdirilməsinə</a:t>
            </a:r>
            <a:r>
              <a:rPr lang="az-Latn-AZ" sz="1400" dirty="0">
                <a:latin typeface="Arial" panose="020B0604020202020204" pitchFamily="34" charset="0"/>
                <a:cs typeface="Arial" panose="020B0604020202020204" pitchFamily="34" charset="0"/>
              </a:rPr>
              <a:t> qarşı mübarizə» haqqında qanuna əməl etmədikdə, bu cərimə ilə nəticələnə bilər.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A0FFB5-5C28-4566-B4A5-22DF936DD457}"/>
              </a:ext>
            </a:extLst>
          </p:cNvPr>
          <p:cNvSpPr/>
          <p:nvPr/>
        </p:nvSpPr>
        <p:spPr>
          <a:xfrm>
            <a:off x="1179870" y="5217559"/>
            <a:ext cx="1078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endParaRPr lang="az-Latn-AZ" sz="12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az-Latn-AZ" sz="1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DC9F45-F4FD-4CEC-A145-104D0BB2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155" y="147484"/>
            <a:ext cx="3824748" cy="1903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5F8137-C88D-4473-A531-5947A34EE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113" y="4817807"/>
            <a:ext cx="3895571" cy="190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5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1370</TotalTime>
  <Words>2973</Words>
  <Application>Microsoft Office PowerPoint</Application>
  <PresentationFormat>Широкоэкранный</PresentationFormat>
  <Paragraphs>269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Times New Roman</vt:lpstr>
      <vt:lpstr>Wingdings</vt:lpstr>
      <vt:lpstr>Parallax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Fuad F. Muradov</dc:creator>
  <cp:lastModifiedBy>Admin</cp:lastModifiedBy>
  <cp:revision>111</cp:revision>
  <dcterms:created xsi:type="dcterms:W3CDTF">2024-08-08T07:47:39Z</dcterms:created>
  <dcterms:modified xsi:type="dcterms:W3CDTF">2024-09-09T08:05:28Z</dcterms:modified>
</cp:coreProperties>
</file>